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5" r:id="rId3"/>
    <p:sldId id="257" r:id="rId4"/>
    <p:sldId id="258" r:id="rId5"/>
    <p:sldId id="266" r:id="rId6"/>
    <p:sldId id="259" r:id="rId7"/>
    <p:sldId id="260" r:id="rId8"/>
    <p:sldId id="271" r:id="rId9"/>
    <p:sldId id="272" r:id="rId10"/>
    <p:sldId id="273" r:id="rId11"/>
    <p:sldId id="274" r:id="rId12"/>
    <p:sldId id="261" r:id="rId13"/>
    <p:sldId id="279" r:id="rId14"/>
    <p:sldId id="262" r:id="rId15"/>
    <p:sldId id="263" r:id="rId16"/>
    <p:sldId id="276" r:id="rId17"/>
    <p:sldId id="267" r:id="rId18"/>
    <p:sldId id="268" r:id="rId19"/>
    <p:sldId id="269" r:id="rId20"/>
    <p:sldId id="270" r:id="rId21"/>
    <p:sldId id="277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610E7-DC1A-47DB-88F6-17D7DFF58F0D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AE450-F0AE-4FAB-9FCB-17DF7FEBA0A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AE450-F0AE-4FAB-9FCB-17DF7FEBA0A5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1837-0C6D-45DE-8506-55A622AFC867}" type="datetimeFigureOut">
              <a:rPr lang="en-US" smtClean="0"/>
              <a:pPr/>
              <a:t>11/18/2008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224D-90E7-4988-BF3B-48BA3E071FF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6600" b="1" dirty="0" smtClean="0"/>
              <a:t>Biology 2672a</a:t>
            </a:r>
            <a:endParaRPr lang="en-CA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4800" b="1" dirty="0" smtClean="0"/>
              <a:t>Biological Clocks</a:t>
            </a:r>
            <a:endParaRPr lang="en-CA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CA" sz="3600" dirty="0" smtClean="0"/>
              <a:t>The cells that do the timekeeping in mammals are located in the </a:t>
            </a:r>
            <a:r>
              <a:rPr lang="en-CA" sz="3600" dirty="0" err="1" smtClean="0"/>
              <a:t>Suprachiasmatic</a:t>
            </a:r>
            <a:r>
              <a:rPr lang="en-CA" sz="3600" dirty="0" smtClean="0"/>
              <a:t> Nuclei</a:t>
            </a:r>
            <a:endParaRPr lang="en-CA" sz="3600" dirty="0"/>
          </a:p>
        </p:txBody>
      </p:sp>
      <p:pic>
        <p:nvPicPr>
          <p:cNvPr id="4" name="Picture 3" descr="AnPhys2e-Fig-14-16-1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0100" y="1071546"/>
            <a:ext cx="7215238" cy="5421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If the SCN is removed, the circadian rhythm breaks down</a:t>
            </a:r>
            <a:endParaRPr lang="en-CA" dirty="0"/>
          </a:p>
        </p:txBody>
      </p:sp>
      <p:pic>
        <p:nvPicPr>
          <p:cNvPr id="4" name="Content Placeholder 3" descr="AnPhys2e-Fig-14-16-2RU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ABC9ED"/>
              </a:clrFrom>
              <a:clrTo>
                <a:srgbClr val="ABC9ED">
                  <a:alpha val="0"/>
                </a:srgbClr>
              </a:clrTo>
            </a:clrChange>
          </a:blip>
          <a:srcRect t="10139"/>
          <a:stretch>
            <a:fillRect/>
          </a:stretch>
        </p:blipFill>
        <p:spPr>
          <a:xfrm>
            <a:off x="857224" y="1571612"/>
            <a:ext cx="7500990" cy="5064954"/>
          </a:xfrm>
        </p:spPr>
      </p:pic>
      <p:sp>
        <p:nvSpPr>
          <p:cNvPr id="6" name="TextBox 5"/>
          <p:cNvSpPr txBox="1"/>
          <p:nvPr/>
        </p:nvSpPr>
        <p:spPr>
          <a:xfrm>
            <a:off x="7286644" y="3571876"/>
            <a:ext cx="193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SCN removed here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57290" y="3998916"/>
            <a:ext cx="635798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are they entrained?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Daylength</a:t>
            </a:r>
            <a:r>
              <a:rPr lang="en-CA" dirty="0" smtClean="0"/>
              <a:t> cues to the brain</a:t>
            </a:r>
            <a:endParaRPr lang="en-CA" dirty="0"/>
          </a:p>
        </p:txBody>
      </p:sp>
      <p:pic>
        <p:nvPicPr>
          <p:cNvPr id="8" name="Picture 7" descr="AnPhys2e-Fig-14-16-1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53" r="49505" b="18307"/>
          <a:stretch>
            <a:fillRect/>
          </a:stretch>
        </p:blipFill>
        <p:spPr>
          <a:xfrm>
            <a:off x="2928926" y="2357430"/>
            <a:ext cx="4163815" cy="342902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714480" y="3286124"/>
            <a:ext cx="2786082" cy="4286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15" idx="0"/>
          </p:cNvCxnSpPr>
          <p:nvPr/>
        </p:nvCxnSpPr>
        <p:spPr>
          <a:xfrm rot="5400000">
            <a:off x="4761235" y="3475359"/>
            <a:ext cx="285752" cy="501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3000372"/>
            <a:ext cx="154561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Hypothalamus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3643314"/>
            <a:ext cx="756938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Pineal</a:t>
            </a:r>
            <a:endParaRPr lang="en-CA" dirty="0"/>
          </a:p>
        </p:txBody>
      </p:sp>
      <p:cxnSp>
        <p:nvCxnSpPr>
          <p:cNvPr id="18" name="Straight Arrow Connector 17"/>
          <p:cNvCxnSpPr>
            <a:stCxn id="15" idx="2"/>
          </p:cNvCxnSpPr>
          <p:nvPr/>
        </p:nvCxnSpPr>
        <p:spPr>
          <a:xfrm rot="16200000" flipH="1">
            <a:off x="4945900" y="3945776"/>
            <a:ext cx="1488058" cy="162179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72198" y="5500702"/>
            <a:ext cx="2535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Melatonin release</a:t>
            </a:r>
          </a:p>
          <a:p>
            <a:r>
              <a:rPr lang="en-CA" sz="2400" b="1" dirty="0" smtClean="0"/>
              <a:t>(inhibited by light)</a:t>
            </a:r>
            <a:endParaRPr lang="en-CA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285720" y="3214686"/>
            <a:ext cx="1357322" cy="1214446"/>
            <a:chOff x="1071538" y="3214686"/>
            <a:chExt cx="1357322" cy="1214446"/>
          </a:xfrm>
        </p:grpSpPr>
        <p:sp>
          <p:nvSpPr>
            <p:cNvPr id="5" name="Oval 4"/>
            <p:cNvSpPr/>
            <p:nvPr/>
          </p:nvSpPr>
          <p:spPr>
            <a:xfrm>
              <a:off x="1142976" y="3214686"/>
              <a:ext cx="1285884" cy="121444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" name="Oval 3"/>
            <p:cNvSpPr/>
            <p:nvPr/>
          </p:nvSpPr>
          <p:spPr>
            <a:xfrm>
              <a:off x="1071538" y="3214686"/>
              <a:ext cx="1285884" cy="1214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1071538" y="3714752"/>
              <a:ext cx="214314" cy="35719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cxnSp>
        <p:nvCxnSpPr>
          <p:cNvPr id="7" name="Straight Arrow Connector 6"/>
          <p:cNvCxnSpPr/>
          <p:nvPr/>
        </p:nvCxnSpPr>
        <p:spPr>
          <a:xfrm>
            <a:off x="1643042" y="3857628"/>
            <a:ext cx="2286016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Melatonin cycles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Retinal cells that sense light are not normal visual cells</a:t>
            </a:r>
          </a:p>
          <a:p>
            <a:pPr lvl="1"/>
            <a:r>
              <a:rPr lang="en-CA" dirty="0" smtClean="0"/>
              <a:t>‘Blind’ animals like blind mole rat still respond to photoperiod</a:t>
            </a:r>
          </a:p>
          <a:p>
            <a:pPr lvl="1"/>
            <a:r>
              <a:rPr lang="en-CA" dirty="0" smtClean="0"/>
              <a:t>Specific </a:t>
            </a:r>
            <a:r>
              <a:rPr lang="en-CA" dirty="0" err="1" smtClean="0"/>
              <a:t>opsin</a:t>
            </a:r>
            <a:r>
              <a:rPr lang="en-CA" dirty="0" smtClean="0"/>
              <a:t> molecules (</a:t>
            </a:r>
            <a:r>
              <a:rPr lang="en-CA" dirty="0" err="1" smtClean="0"/>
              <a:t>melanopsin</a:t>
            </a:r>
            <a:r>
              <a:rPr lang="en-CA" dirty="0" smtClean="0"/>
              <a:t>)</a:t>
            </a:r>
          </a:p>
          <a:p>
            <a:r>
              <a:rPr lang="en-CA" dirty="0" smtClean="0"/>
              <a:t>In the Pineal, melatonin production is controlled by</a:t>
            </a:r>
          </a:p>
          <a:p>
            <a:pPr lvl="1"/>
            <a:r>
              <a:rPr lang="en-CA" dirty="0" smtClean="0"/>
              <a:t>Light-dependent control of NAT (rodents)</a:t>
            </a:r>
          </a:p>
          <a:p>
            <a:pPr lvl="2"/>
            <a:r>
              <a:rPr lang="en-CA" dirty="0" smtClean="0"/>
              <a:t>(n-acetyl </a:t>
            </a:r>
            <a:r>
              <a:rPr lang="en-CA" dirty="0" err="1" smtClean="0"/>
              <a:t>transgferase</a:t>
            </a:r>
            <a:r>
              <a:rPr lang="en-CA" dirty="0" smtClean="0"/>
              <a:t>, the rate limiting enzyme in production of melatonin)</a:t>
            </a:r>
          </a:p>
          <a:p>
            <a:pPr lvl="1"/>
            <a:r>
              <a:rPr lang="en-CA" dirty="0" smtClean="0"/>
              <a:t>Light-dependent breakdown of NAT (ungulates)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0694" y="214290"/>
            <a:ext cx="2971792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Tuatara</a:t>
            </a:r>
            <a:br>
              <a:rPr lang="en-CA" dirty="0" smtClean="0"/>
            </a:br>
            <a:r>
              <a:rPr lang="en-CA" i="1" dirty="0" err="1" smtClean="0"/>
              <a:t>Sphenodon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3929066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Tuatara have a ‘pineal eye’ – a direct way for light to influence brain structures.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Cycles in Melatonin send day/night signals to other tissues in the body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714348" y="3714752"/>
            <a:ext cx="271464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71670" y="5072074"/>
            <a:ext cx="38576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539398" y="3428037"/>
            <a:ext cx="21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Melatonin Titre</a:t>
            </a:r>
            <a:endParaRPr lang="en-CA" sz="24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2009780" y="5523378"/>
            <a:ext cx="135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Midnight</a:t>
            </a:r>
            <a:endParaRPr lang="en-CA" sz="24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152920" y="5594816"/>
            <a:ext cx="135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Midnight</a:t>
            </a:r>
            <a:endParaRPr lang="en-CA" sz="24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85984" y="2786058"/>
            <a:ext cx="78581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2250265" y="3607595"/>
            <a:ext cx="1857388" cy="2143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286116" y="4643446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357554" y="3571876"/>
            <a:ext cx="1857388" cy="2857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29124" y="2786058"/>
            <a:ext cx="85725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500562" y="3571876"/>
            <a:ext cx="1928826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melatonin production cycle is easily interrupted by a burst of light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14488"/>
            <a:ext cx="88574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do mammals know what season it is?</a:t>
            </a:r>
            <a:endParaRPr lang="en-CA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714348" y="3714752"/>
            <a:ext cx="271464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71670" y="5072074"/>
            <a:ext cx="385765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16200000">
            <a:off x="429561" y="3570912"/>
            <a:ext cx="21742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Melatonin Titre</a:t>
            </a:r>
            <a:endParaRPr lang="en-CA" sz="24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2009780" y="5594816"/>
            <a:ext cx="135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Midnight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056210" y="5587864"/>
            <a:ext cx="135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b="1" dirty="0" smtClean="0"/>
              <a:t>Midnight</a:t>
            </a:r>
            <a:endParaRPr lang="en-CA" sz="24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85984" y="2786058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 flipH="1">
            <a:off x="2035951" y="3536157"/>
            <a:ext cx="1857388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43240" y="4643446"/>
            <a:ext cx="128588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642512" y="3571876"/>
            <a:ext cx="1858182" cy="2865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14876" y="2786058"/>
            <a:ext cx="57150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4500562" y="3571876"/>
            <a:ext cx="1928826" cy="3571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285984" y="2784470"/>
            <a:ext cx="3357586" cy="1930414"/>
            <a:chOff x="2285984" y="2784470"/>
            <a:chExt cx="3357586" cy="193041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3571868" y="4643446"/>
              <a:ext cx="428628" cy="1588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/>
            <p:cNvGrpSpPr/>
            <p:nvPr/>
          </p:nvGrpSpPr>
          <p:grpSpPr>
            <a:xfrm>
              <a:off x="2285984" y="2784470"/>
              <a:ext cx="3357586" cy="1930414"/>
              <a:chOff x="2285984" y="2784470"/>
              <a:chExt cx="3357586" cy="1930414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2285984" y="2784470"/>
                <a:ext cx="928694" cy="158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2464579" y="3536157"/>
                <a:ext cx="1857388" cy="35719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3178959" y="3607595"/>
                <a:ext cx="1857388" cy="214314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214810" y="2784470"/>
                <a:ext cx="1285884" cy="1588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16200000" flipH="1">
                <a:off x="4607719" y="3679033"/>
                <a:ext cx="1928826" cy="142876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TextBox 83"/>
          <p:cNvSpPr txBox="1"/>
          <p:nvPr/>
        </p:nvSpPr>
        <p:spPr>
          <a:xfrm>
            <a:off x="5786446" y="2285992"/>
            <a:ext cx="3071834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Winter: Long night (Melatonin elevated for a long time)</a:t>
            </a:r>
            <a:endParaRPr lang="en-CA" dirty="0"/>
          </a:p>
        </p:txBody>
      </p:sp>
      <p:sp>
        <p:nvSpPr>
          <p:cNvPr id="85" name="TextBox 84"/>
          <p:cNvSpPr txBox="1"/>
          <p:nvPr/>
        </p:nvSpPr>
        <p:spPr>
          <a:xfrm>
            <a:off x="5929258" y="4071942"/>
            <a:ext cx="321474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Summer: Short night (Melatonin elevated for a short time)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Melatonin signals are decoded in the pituitary gland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Calendar cells measure length of melatonin burst against clock gene cycles</a:t>
            </a:r>
          </a:p>
          <a:p>
            <a:r>
              <a:rPr lang="en-CA" sz="2800" dirty="0" smtClean="0"/>
              <a:t>Then regulate pituitary production of (e.g.) </a:t>
            </a:r>
            <a:r>
              <a:rPr lang="en-CA" sz="2800" dirty="0" err="1" smtClean="0"/>
              <a:t>gonadotropin</a:t>
            </a:r>
            <a:r>
              <a:rPr lang="en-CA" sz="2800" dirty="0" smtClean="0"/>
              <a:t>, luteinising hormone, </a:t>
            </a:r>
            <a:r>
              <a:rPr lang="en-CA" sz="2800" dirty="0" err="1" smtClean="0"/>
              <a:t>leptin</a:t>
            </a:r>
            <a:r>
              <a:rPr lang="en-CA" sz="2800" dirty="0" smtClean="0"/>
              <a:t>, </a:t>
            </a:r>
            <a:r>
              <a:rPr lang="en-CA" sz="2800" dirty="0" err="1" smtClean="0"/>
              <a:t>prolactin</a:t>
            </a:r>
            <a:r>
              <a:rPr lang="en-CA" sz="2800" dirty="0" smtClean="0"/>
              <a:t> etc. that control seasonal endocrine changes.</a:t>
            </a:r>
          </a:p>
          <a:p>
            <a:endParaRPr lang="en-C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85725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Effects are species-specific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91717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429388" y="5429264"/>
            <a:ext cx="981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Hamster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429256" y="1714488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Sheep</a:t>
            </a:r>
            <a:endParaRPr lang="en-CA" dirty="0"/>
          </a:p>
        </p:txBody>
      </p:sp>
      <p:cxnSp>
        <p:nvCxnSpPr>
          <p:cNvPr id="8" name="Straight Arrow Connector 7"/>
          <p:cNvCxnSpPr>
            <a:stCxn id="6" idx="2"/>
          </p:cNvCxnSpPr>
          <p:nvPr/>
        </p:nvCxnSpPr>
        <p:spPr>
          <a:xfrm rot="16200000" flipH="1">
            <a:off x="6055193" y="1840359"/>
            <a:ext cx="487924" cy="974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0"/>
          </p:cNvCxnSpPr>
          <p:nvPr/>
        </p:nvCxnSpPr>
        <p:spPr>
          <a:xfrm rot="5400000" flipH="1" flipV="1">
            <a:off x="6853258" y="5210193"/>
            <a:ext cx="285752" cy="152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Biological Rhythms</a:t>
            </a:r>
            <a:endParaRPr lang="en-CA" dirty="0"/>
          </a:p>
        </p:txBody>
      </p:sp>
      <p:pic>
        <p:nvPicPr>
          <p:cNvPr id="4" name="Picture 3" descr="AnPhys2e-Fig-14-13-1RU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785794"/>
            <a:ext cx="7594635" cy="5706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There is generally a ‘critical photoperiod’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Most vertebrates are measuring whether the </a:t>
            </a:r>
            <a:r>
              <a:rPr lang="en-CA" dirty="0" err="1" smtClean="0"/>
              <a:t>daylength</a:t>
            </a:r>
            <a:r>
              <a:rPr lang="en-CA" dirty="0" smtClean="0"/>
              <a:t> is longer or shorter than the critical photoperiod</a:t>
            </a:r>
          </a:p>
          <a:p>
            <a:pPr lvl="1"/>
            <a:r>
              <a:rPr lang="en-CA" dirty="0" smtClean="0"/>
              <a:t>Often 12.5-14 h light</a:t>
            </a:r>
          </a:p>
          <a:p>
            <a:pPr lvl="1"/>
            <a:r>
              <a:rPr lang="en-CA" dirty="0" smtClean="0"/>
              <a:t>Some insects measure length of day, others measure changing </a:t>
            </a:r>
            <a:r>
              <a:rPr lang="en-CA" dirty="0" err="1" smtClean="0"/>
              <a:t>daylength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Local timing is essential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Determines when animals become active, migrate</a:t>
            </a:r>
          </a:p>
          <a:p>
            <a:pPr lvl="1"/>
            <a:r>
              <a:rPr lang="en-CA" dirty="0" smtClean="0"/>
              <a:t>Timing with food resources and bad weather</a:t>
            </a:r>
          </a:p>
          <a:p>
            <a:r>
              <a:rPr lang="en-CA" dirty="0" smtClean="0"/>
              <a:t>Mismatched timing with seasonality can be a cause of failure for introduced species</a:t>
            </a:r>
          </a:p>
          <a:p>
            <a:pPr lvl="1"/>
            <a:r>
              <a:rPr lang="en-CA" dirty="0" smtClean="0"/>
              <a:t>Insect biocontrol agents don’t know when winter will end</a:t>
            </a:r>
          </a:p>
          <a:p>
            <a:pPr lvl="1"/>
            <a:r>
              <a:rPr lang="en-CA" dirty="0" smtClean="0"/>
              <a:t>Ungulate populations get timing of birth wrong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2285984" cy="270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428860" y="142852"/>
            <a:ext cx="63579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/>
              <a:t>Pitcher plant mosquitoes: </a:t>
            </a:r>
          </a:p>
          <a:p>
            <a:r>
              <a:rPr lang="en-CA" sz="2800" dirty="0" smtClean="0"/>
              <a:t>critical photoperiod differs with latitude (longer in north, where growing seasons are shorter)</a:t>
            </a:r>
            <a:endParaRPr lang="en-CA" sz="2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019"/>
          <a:stretch>
            <a:fillRect/>
          </a:stretch>
        </p:blipFill>
        <p:spPr bwMode="auto">
          <a:xfrm>
            <a:off x="3571868" y="2143116"/>
            <a:ext cx="3429024" cy="358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71472" y="5929330"/>
            <a:ext cx="8072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Length of critical photoperiod has been decreasing as a result of natural selection by climate change</a:t>
            </a:r>
            <a:endParaRPr lang="en-CA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85312" y="5417122"/>
            <a:ext cx="26870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dirty="0" smtClean="0"/>
              <a:t>Altitude-corrected latitude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Reading for Tuesday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Diving Mammals</a:t>
            </a:r>
          </a:p>
          <a:p>
            <a:pPr lvl="1"/>
            <a:r>
              <a:rPr lang="en-CA" dirty="0" smtClean="0"/>
              <a:t>Pp 643-660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Kinds of biological rhythms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Daily</a:t>
            </a:r>
          </a:p>
          <a:p>
            <a:pPr lvl="1"/>
            <a:r>
              <a:rPr lang="en-CA" dirty="0" smtClean="0"/>
              <a:t>Circadian</a:t>
            </a:r>
          </a:p>
          <a:p>
            <a:pPr lvl="1"/>
            <a:r>
              <a:rPr lang="en-CA" dirty="0" err="1" smtClean="0"/>
              <a:t>Infradian</a:t>
            </a:r>
            <a:endParaRPr lang="en-CA" dirty="0" smtClean="0"/>
          </a:p>
          <a:p>
            <a:pPr lvl="1"/>
            <a:r>
              <a:rPr lang="en-CA" dirty="0" err="1" smtClean="0"/>
              <a:t>Circatidal</a:t>
            </a:r>
            <a:endParaRPr lang="en-CA" dirty="0" smtClean="0"/>
          </a:p>
          <a:p>
            <a:r>
              <a:rPr lang="en-CA" dirty="0" smtClean="0"/>
              <a:t>Longer term</a:t>
            </a:r>
          </a:p>
          <a:p>
            <a:pPr lvl="1"/>
            <a:r>
              <a:rPr lang="en-CA" dirty="0" err="1" smtClean="0"/>
              <a:t>Circannual</a:t>
            </a:r>
            <a:endParaRPr lang="en-CA" dirty="0" smtClean="0"/>
          </a:p>
          <a:p>
            <a:pPr lvl="1"/>
            <a:r>
              <a:rPr lang="en-CA" dirty="0" err="1" smtClean="0"/>
              <a:t>Circalunar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Biological rhythms are often entrained to an external cue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‘Free-running’</a:t>
            </a:r>
          </a:p>
          <a:p>
            <a:pPr lvl="1"/>
            <a:r>
              <a:rPr lang="en-CA" dirty="0" smtClean="0"/>
              <a:t>Without external cue</a:t>
            </a:r>
          </a:p>
          <a:p>
            <a:r>
              <a:rPr lang="en-CA" dirty="0" err="1" smtClean="0"/>
              <a:t>Zeitgeber</a:t>
            </a:r>
            <a:endParaRPr lang="en-CA" dirty="0" smtClean="0"/>
          </a:p>
          <a:p>
            <a:pPr lvl="1"/>
            <a:r>
              <a:rPr lang="en-CA" dirty="0" smtClean="0"/>
              <a:t>German: “time-giver”</a:t>
            </a:r>
          </a:p>
          <a:p>
            <a:pPr lvl="1"/>
            <a:r>
              <a:rPr lang="en-CA" dirty="0" smtClean="0"/>
              <a:t>The external cue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A free-running circadian cycle in flying squirrels</a:t>
            </a:r>
            <a:endParaRPr lang="en-CA" dirty="0"/>
          </a:p>
        </p:txBody>
      </p:sp>
      <p:pic>
        <p:nvPicPr>
          <p:cNvPr id="4" name="Content Placeholder 3" descr="AnPhys2e-Fig-14-14-2RU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571612"/>
            <a:ext cx="6711896" cy="5043510"/>
          </a:xfrm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214810" y="1857364"/>
            <a:ext cx="2071702" cy="8572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29388" y="1428736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Black bars indicate periods of activity</a:t>
            </a:r>
            <a:endParaRPr lang="en-CA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2468115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In the absence of external cues, many circadian rhythms are &gt;24 h long...</a:t>
            </a:r>
            <a:endParaRPr lang="en-C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But they are tightly linked when entrained by light/dark</a:t>
            </a:r>
            <a:endParaRPr lang="en-CA" dirty="0"/>
          </a:p>
        </p:txBody>
      </p:sp>
      <p:pic>
        <p:nvPicPr>
          <p:cNvPr id="5" name="Content Placeholder 4" descr="AnPhys2e-Fig-14-14-1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0427" y="1600200"/>
            <a:ext cx="60231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How do the endogenous rhythms work?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525963"/>
          </a:xfrm>
        </p:spPr>
        <p:txBody>
          <a:bodyPr/>
          <a:lstStyle/>
          <a:p>
            <a:r>
              <a:rPr lang="en-CA" dirty="0" smtClean="0"/>
              <a:t>Cyclic expression of genes</a:t>
            </a:r>
          </a:p>
          <a:p>
            <a:r>
              <a:rPr lang="en-CA" i="1" dirty="0" smtClean="0"/>
              <a:t>Clock, period, timeless, </a:t>
            </a:r>
            <a:r>
              <a:rPr lang="en-CA" i="1" dirty="0" err="1" smtClean="0"/>
              <a:t>cryptochrome</a:t>
            </a:r>
            <a:endParaRPr lang="en-CA" i="1" dirty="0" smtClean="0"/>
          </a:p>
          <a:p>
            <a:r>
              <a:rPr lang="en-CA" dirty="0" smtClean="0"/>
              <a:t>The products of these genes mediate other effects in the organism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triped Right Arrow 24"/>
          <p:cNvSpPr/>
          <p:nvPr/>
        </p:nvSpPr>
        <p:spPr>
          <a:xfrm rot="854394">
            <a:off x="4651329" y="2495402"/>
            <a:ext cx="2917859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triped Right Arrow 22"/>
          <p:cNvSpPr/>
          <p:nvPr/>
        </p:nvSpPr>
        <p:spPr>
          <a:xfrm rot="7528493">
            <a:off x="202717" y="3812790"/>
            <a:ext cx="2917859" cy="4286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4412480" y="6488692"/>
            <a:ext cx="473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Timekeeping in mammals...See also Figure 14.15</a:t>
            </a:r>
            <a:endParaRPr lang="en-CA" dirty="0"/>
          </a:p>
        </p:txBody>
      </p:sp>
      <p:sp>
        <p:nvSpPr>
          <p:cNvPr id="6" name="Curved Up Arrow 5"/>
          <p:cNvSpPr/>
          <p:nvPr/>
        </p:nvSpPr>
        <p:spPr>
          <a:xfrm>
            <a:off x="2428860" y="4429132"/>
            <a:ext cx="3000396" cy="1285884"/>
          </a:xfrm>
          <a:prstGeom prst="curvedUpArrow">
            <a:avLst>
              <a:gd name="adj1" fmla="val 21667"/>
              <a:gd name="adj2" fmla="val 4829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786190"/>
            <a:ext cx="1857388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p</a:t>
            </a:r>
            <a:r>
              <a:rPr lang="en-CA" dirty="0" smtClean="0"/>
              <a:t>er and cry transcription</a:t>
            </a:r>
            <a:endParaRPr lang="en-CA" dirty="0"/>
          </a:p>
        </p:txBody>
      </p:sp>
      <p:sp>
        <p:nvSpPr>
          <p:cNvPr id="12" name="Explosion 2 11"/>
          <p:cNvSpPr/>
          <p:nvPr/>
        </p:nvSpPr>
        <p:spPr>
          <a:xfrm>
            <a:off x="4143372" y="2643182"/>
            <a:ext cx="2571768" cy="207170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 + CRY protein complex</a:t>
            </a:r>
            <a:endParaRPr lang="en-CA" dirty="0"/>
          </a:p>
        </p:txBody>
      </p:sp>
      <p:sp>
        <p:nvSpPr>
          <p:cNvPr id="13" name="Oval 12"/>
          <p:cNvSpPr/>
          <p:nvPr/>
        </p:nvSpPr>
        <p:spPr>
          <a:xfrm>
            <a:off x="2285984" y="1857364"/>
            <a:ext cx="1071570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Clock</a:t>
            </a:r>
            <a:endParaRPr lang="en-CA" dirty="0"/>
          </a:p>
        </p:txBody>
      </p:sp>
      <p:sp>
        <p:nvSpPr>
          <p:cNvPr id="14" name="Oval 13"/>
          <p:cNvSpPr/>
          <p:nvPr/>
        </p:nvSpPr>
        <p:spPr>
          <a:xfrm>
            <a:off x="3357554" y="1785926"/>
            <a:ext cx="1285884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BMAL1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416462"/>
            <a:ext cx="2424382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CA" i="1" dirty="0"/>
              <a:t>c</a:t>
            </a:r>
            <a:r>
              <a:rPr lang="en-CA" i="1" dirty="0" smtClean="0"/>
              <a:t>lock</a:t>
            </a:r>
            <a:r>
              <a:rPr lang="en-CA" dirty="0" smtClean="0"/>
              <a:t> gene transcription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3500430" y="428604"/>
            <a:ext cx="2539798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CA" dirty="0" smtClean="0"/>
              <a:t>Bmal1 gene transcription</a:t>
            </a:r>
            <a:endParaRPr lang="en-CA" dirty="0"/>
          </a:p>
        </p:txBody>
      </p:sp>
      <p:sp>
        <p:nvSpPr>
          <p:cNvPr id="17" name="Curved Up Arrow 16"/>
          <p:cNvSpPr/>
          <p:nvPr/>
        </p:nvSpPr>
        <p:spPr>
          <a:xfrm rot="13048880">
            <a:off x="4362700" y="1417709"/>
            <a:ext cx="2061673" cy="9507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Curved Up Arrow 17"/>
          <p:cNvSpPr/>
          <p:nvPr/>
        </p:nvSpPr>
        <p:spPr>
          <a:xfrm rot="6000628">
            <a:off x="551520" y="2826267"/>
            <a:ext cx="2182809" cy="7751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5" idx="2"/>
          </p:cNvCxnSpPr>
          <p:nvPr/>
        </p:nvCxnSpPr>
        <p:spPr>
          <a:xfrm rot="16200000" flipH="1">
            <a:off x="1641914" y="856104"/>
            <a:ext cx="1000132" cy="859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2"/>
          </p:cNvCxnSpPr>
          <p:nvPr/>
        </p:nvCxnSpPr>
        <p:spPr>
          <a:xfrm rot="5400000">
            <a:off x="3962856" y="907015"/>
            <a:ext cx="916552" cy="698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42844" y="5497313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Signalling in rest of body = physiological responses</a:t>
            </a:r>
            <a:endParaRPr lang="en-CA" dirty="0"/>
          </a:p>
        </p:txBody>
      </p:sp>
      <p:sp>
        <p:nvSpPr>
          <p:cNvPr id="26" name="Curved Up Arrow 25"/>
          <p:cNvSpPr/>
          <p:nvPr/>
        </p:nvSpPr>
        <p:spPr>
          <a:xfrm rot="13048880">
            <a:off x="5828232" y="726565"/>
            <a:ext cx="3131138" cy="73005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43834" y="2857496"/>
            <a:ext cx="1214446" cy="36933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r</a:t>
            </a:r>
            <a:r>
              <a:rPr lang="en-CA" dirty="0" smtClean="0"/>
              <a:t>ev-</a:t>
            </a:r>
            <a:r>
              <a:rPr lang="en-CA" dirty="0" err="1" smtClean="0"/>
              <a:t>erb</a:t>
            </a:r>
            <a:r>
              <a:rPr lang="el-GR" dirty="0" smtClean="0"/>
              <a:t>α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6429388" y="934034"/>
            <a:ext cx="2071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REV-ERB</a:t>
            </a:r>
            <a:r>
              <a:rPr lang="el-GR" dirty="0" smtClean="0"/>
              <a:t>α</a:t>
            </a:r>
            <a:endParaRPr lang="en-CA" dirty="0" smtClean="0"/>
          </a:p>
          <a:p>
            <a:r>
              <a:rPr lang="en-CA" dirty="0" smtClean="0"/>
              <a:t>Protein is a transcription factor</a:t>
            </a:r>
            <a:endParaRPr lang="en-CA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429388" y="4071942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15206" y="4071942"/>
            <a:ext cx="192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Breaks down in a time-dependent manner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1000100" y="257174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 smtClean="0"/>
              <a:t>+</a:t>
            </a:r>
            <a:endParaRPr lang="en-CA" sz="6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72132" y="642918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500" b="1" dirty="0" smtClean="0"/>
              <a:t>-</a:t>
            </a:r>
            <a:endParaRPr lang="en-CA" sz="115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643702" y="235743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 smtClean="0"/>
              <a:t>+</a:t>
            </a:r>
            <a:endParaRPr lang="en-CA" sz="6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28662" y="414338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0" b="1" dirty="0" smtClean="0"/>
              <a:t>+</a:t>
            </a:r>
            <a:endParaRPr lang="en-CA" sz="6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7715272" y="0"/>
            <a:ext cx="6367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500" b="1" dirty="0" smtClean="0"/>
              <a:t>-</a:t>
            </a:r>
            <a:endParaRPr lang="en-CA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  <p:bldP spid="26" grpId="0" animBg="1"/>
      <p:bldP spid="27" grpId="0" animBg="1"/>
      <p:bldP spid="28" grpId="0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Clock genes (in words)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Clock-BMAL1 </a:t>
            </a:r>
            <a:r>
              <a:rPr lang="en-CA" dirty="0" err="1" smtClean="0"/>
              <a:t>heterodimers</a:t>
            </a:r>
            <a:r>
              <a:rPr lang="en-CA" dirty="0" smtClean="0"/>
              <a:t> increase production of per and cry</a:t>
            </a:r>
          </a:p>
          <a:p>
            <a:r>
              <a:rPr lang="en-CA" dirty="0" smtClean="0"/>
              <a:t>PER+CRY complexes inhibit the Clock-BMAL1 </a:t>
            </a:r>
            <a:r>
              <a:rPr lang="en-CA" dirty="0" err="1" smtClean="0"/>
              <a:t>heterodimer</a:t>
            </a:r>
            <a:r>
              <a:rPr lang="en-CA" dirty="0" smtClean="0"/>
              <a:t>... But break down in a time dependent manner</a:t>
            </a:r>
          </a:p>
          <a:p>
            <a:pPr lvl="1"/>
            <a:r>
              <a:rPr lang="en-CA" dirty="0" err="1" smtClean="0"/>
              <a:t>ie</a:t>
            </a:r>
            <a:r>
              <a:rPr lang="en-CA" dirty="0" smtClean="0"/>
              <a:t>: the inhibitory effect only lasts a while</a:t>
            </a:r>
          </a:p>
          <a:p>
            <a:r>
              <a:rPr lang="en-CA" dirty="0" smtClean="0"/>
              <a:t>Clock-BMAL1 </a:t>
            </a:r>
            <a:r>
              <a:rPr lang="en-CA" dirty="0" err="1" smtClean="0"/>
              <a:t>heterodimers</a:t>
            </a:r>
            <a:r>
              <a:rPr lang="en-CA" dirty="0" smtClean="0"/>
              <a:t> affect physiological responses (circadian responses)</a:t>
            </a:r>
          </a:p>
          <a:p>
            <a:pPr lvl="1"/>
            <a:r>
              <a:rPr lang="en-CA" dirty="0" smtClean="0"/>
              <a:t>Also self-regulating via rev-</a:t>
            </a:r>
            <a:r>
              <a:rPr lang="en-CA" dirty="0" err="1" smtClean="0"/>
              <a:t>erb</a:t>
            </a:r>
            <a:r>
              <a:rPr lang="el-GR" dirty="0" smtClean="0"/>
              <a:t>α</a:t>
            </a:r>
            <a:endParaRPr lang="en-CA" dirty="0" smtClean="0"/>
          </a:p>
          <a:p>
            <a:r>
              <a:rPr lang="en-CA" dirty="0" smtClean="0"/>
              <a:t>These cycles of breakdown and production occur on a circadian basis, providing the basis for the circadian rhythm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631</Words>
  <Application>Microsoft Office PowerPoint</Application>
  <PresentationFormat>On-screen Show (4:3)</PresentationFormat>
  <Paragraphs>125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Biology 2672a</vt:lpstr>
      <vt:lpstr>Biological Rhythms</vt:lpstr>
      <vt:lpstr>Kinds of biological rhythms</vt:lpstr>
      <vt:lpstr>Biological rhythms are often entrained to an external cue</vt:lpstr>
      <vt:lpstr>A free-running circadian cycle in flying squirrels</vt:lpstr>
      <vt:lpstr>But they are tightly linked when entrained by light/dark</vt:lpstr>
      <vt:lpstr>How do the endogenous rhythms work?</vt:lpstr>
      <vt:lpstr>Slide 8</vt:lpstr>
      <vt:lpstr>Clock genes (in words)</vt:lpstr>
      <vt:lpstr>The cells that do the timekeeping in mammals are located in the Suprachiasmatic Nuclei</vt:lpstr>
      <vt:lpstr>If the SCN is removed, the circadian rhythm breaks down</vt:lpstr>
      <vt:lpstr>How are they entrained?</vt:lpstr>
      <vt:lpstr>Melatonin cycles</vt:lpstr>
      <vt:lpstr>Tuatara Sphenodon</vt:lpstr>
      <vt:lpstr>Cycles in Melatonin send day/night signals to other tissues in the body</vt:lpstr>
      <vt:lpstr>The melatonin production cycle is easily interrupted by a burst of light</vt:lpstr>
      <vt:lpstr>How do mammals know what season it is?</vt:lpstr>
      <vt:lpstr>Melatonin signals are decoded in the pituitary gland</vt:lpstr>
      <vt:lpstr>Effects are species-specific</vt:lpstr>
      <vt:lpstr>There is generally a ‘critical photoperiod’</vt:lpstr>
      <vt:lpstr>Local timing is essential</vt:lpstr>
      <vt:lpstr>Slide 22</vt:lpstr>
      <vt:lpstr>Reading for Tuesday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2672a</dc:title>
  <dc:creator>Brent Sinclair</dc:creator>
  <cp:lastModifiedBy>Brent Sinclair</cp:lastModifiedBy>
  <cp:revision>29</cp:revision>
  <dcterms:created xsi:type="dcterms:W3CDTF">2008-10-29T16:48:56Z</dcterms:created>
  <dcterms:modified xsi:type="dcterms:W3CDTF">2008-11-18T18:44:41Z</dcterms:modified>
</cp:coreProperties>
</file>