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2"/>
  </p:notesMasterIdLst>
  <p:sldIdLst>
    <p:sldId id="268" r:id="rId2"/>
    <p:sldId id="269" r:id="rId3"/>
    <p:sldId id="273" r:id="rId4"/>
    <p:sldId id="293" r:id="rId5"/>
    <p:sldId id="283" r:id="rId6"/>
    <p:sldId id="284" r:id="rId7"/>
    <p:sldId id="275" r:id="rId8"/>
    <p:sldId id="294" r:id="rId9"/>
    <p:sldId id="276" r:id="rId10"/>
    <p:sldId id="296" r:id="rId11"/>
    <p:sldId id="285" r:id="rId12"/>
    <p:sldId id="295" r:id="rId13"/>
    <p:sldId id="277" r:id="rId14"/>
    <p:sldId id="286" r:id="rId15"/>
    <p:sldId id="298" r:id="rId16"/>
    <p:sldId id="297" r:id="rId17"/>
    <p:sldId id="287" r:id="rId18"/>
    <p:sldId id="318" r:id="rId19"/>
    <p:sldId id="315" r:id="rId20"/>
    <p:sldId id="317" r:id="rId21"/>
    <p:sldId id="299" r:id="rId22"/>
    <p:sldId id="308" r:id="rId23"/>
    <p:sldId id="309" r:id="rId24"/>
    <p:sldId id="310" r:id="rId25"/>
    <p:sldId id="311" r:id="rId26"/>
    <p:sldId id="312" r:id="rId27"/>
    <p:sldId id="326" r:id="rId28"/>
    <p:sldId id="327" r:id="rId29"/>
    <p:sldId id="328" r:id="rId30"/>
    <p:sldId id="329" r:id="rId31"/>
    <p:sldId id="330" r:id="rId32"/>
    <p:sldId id="324" r:id="rId33"/>
    <p:sldId id="325" r:id="rId34"/>
    <p:sldId id="331" r:id="rId35"/>
    <p:sldId id="289" r:id="rId36"/>
    <p:sldId id="290" r:id="rId37"/>
    <p:sldId id="332" r:id="rId38"/>
    <p:sldId id="335" r:id="rId39"/>
    <p:sldId id="334" r:id="rId40"/>
    <p:sldId id="313"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0991" autoAdjust="0"/>
  </p:normalViewPr>
  <p:slideViewPr>
    <p:cSldViewPr>
      <p:cViewPr>
        <p:scale>
          <a:sx n="80" d="100"/>
          <a:sy n="80" d="100"/>
        </p:scale>
        <p:origin x="-816" y="-528"/>
      </p:cViewPr>
      <p:guideLst>
        <p:guide orient="horz" pos="2160"/>
        <p:guide orient="horz" pos="560"/>
        <p:guide orient="horz" pos="3046"/>
        <p:guide pos="2880"/>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EDB1D2-8D2C-4A11-B60D-7B7AEA5BCBF1}" type="datetimeFigureOut">
              <a:rPr lang="en-US" smtClean="0"/>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45C88D-5842-450C-8793-BC7D3B931A78}" type="slidenum">
              <a:rPr lang="en-US" smtClean="0"/>
              <a:t>‹#›</a:t>
            </a:fld>
            <a:endParaRPr lang="en-US"/>
          </a:p>
        </p:txBody>
      </p:sp>
    </p:spTree>
    <p:extLst>
      <p:ext uri="{BB962C8B-B14F-4D97-AF65-F5344CB8AC3E}">
        <p14:creationId xmlns:p14="http://schemas.microsoft.com/office/powerpoint/2010/main" val="15016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studies</a:t>
            </a:r>
            <a:r>
              <a:rPr lang="en-US" baseline="0" dirty="0" smtClean="0"/>
              <a:t> and tables.</a:t>
            </a:r>
            <a:endParaRPr lang="en-US" dirty="0"/>
          </a:p>
        </p:txBody>
      </p:sp>
      <p:sp>
        <p:nvSpPr>
          <p:cNvPr id="4" name="Slide Number Placeholder 3"/>
          <p:cNvSpPr>
            <a:spLocks noGrp="1"/>
          </p:cNvSpPr>
          <p:nvPr>
            <p:ph type="sldNum" sz="quarter" idx="10"/>
          </p:nvPr>
        </p:nvSpPr>
        <p:spPr/>
        <p:txBody>
          <a:bodyPr/>
          <a:lstStyle/>
          <a:p>
            <a:fld id="{D059FAC7-96C2-41AE-A947-D4C595854D72}" type="slidenum">
              <a:rPr lang="en-US" smtClean="0"/>
              <a:t>40</a:t>
            </a:fld>
            <a:endParaRPr lang="en-US" dirty="0"/>
          </a:p>
        </p:txBody>
      </p:sp>
    </p:spTree>
    <p:extLst>
      <p:ext uri="{BB962C8B-B14F-4D97-AF65-F5344CB8AC3E}">
        <p14:creationId xmlns:p14="http://schemas.microsoft.com/office/powerpoint/2010/main" val="451607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752600" cy="4876800"/>
          </a:xfrm>
          <a:prstGeom prst="rect">
            <a:avLst/>
          </a:prstGeom>
          <a:solidFill>
            <a:schemeClr val="accent1"/>
          </a:solidFill>
          <a:ln w="9525">
            <a:noFill/>
            <a:miter lim="800000"/>
            <a:headEnd/>
            <a:tailEnd/>
          </a:ln>
          <a:effectLst/>
        </p:spPr>
        <p:txBody>
          <a:bodyPr wrap="none" lIns="91432" tIns="45716" rIns="91432" bIns="45716" anchor="ctr"/>
          <a:lstStyle/>
          <a:p>
            <a:pPr algn="ctr" defTabSz="915001">
              <a:defRPr/>
            </a:pPr>
            <a:endParaRPr lang="en-US">
              <a:latin typeface="Times New Roman" pitchFamily="18" charset="0"/>
            </a:endParaRPr>
          </a:p>
        </p:txBody>
      </p:sp>
      <p:grpSp>
        <p:nvGrpSpPr>
          <p:cNvPr id="5" name="Group 8"/>
          <p:cNvGrpSpPr>
            <a:grpSpLocks/>
          </p:cNvGrpSpPr>
          <p:nvPr/>
        </p:nvGrpSpPr>
        <p:grpSpPr bwMode="auto">
          <a:xfrm>
            <a:off x="635000" y="533400"/>
            <a:ext cx="8077200" cy="304800"/>
            <a:chOff x="400" y="336"/>
            <a:chExt cx="5088" cy="192"/>
          </a:xfrm>
        </p:grpSpPr>
        <p:sp>
          <p:nvSpPr>
            <p:cNvPr id="6" name="Rectangle 9"/>
            <p:cNvSpPr>
              <a:spLocks noChangeArrowheads="1"/>
            </p:cNvSpPr>
            <p:nvPr/>
          </p:nvSpPr>
          <p:spPr bwMode="auto">
            <a:xfrm>
              <a:off x="3952" y="336"/>
              <a:ext cx="1536" cy="192"/>
            </a:xfrm>
            <a:prstGeom prst="rect">
              <a:avLst/>
            </a:prstGeom>
            <a:solidFill>
              <a:schemeClr val="accent1"/>
            </a:solidFill>
            <a:ln w="9525">
              <a:noFill/>
              <a:miter lim="800000"/>
              <a:headEnd/>
              <a:tailEnd/>
            </a:ln>
            <a:effectLst/>
          </p:spPr>
          <p:txBody>
            <a:bodyPr wrap="none" lIns="101366" tIns="50683" rIns="101366" bIns="50683" anchor="ctr"/>
            <a:lstStyle/>
            <a:p>
              <a:pPr algn="ctr" defTabSz="915001">
                <a:defRPr/>
              </a:pPr>
              <a:endParaRPr lang="en-US" dirty="0">
                <a:solidFill>
                  <a:schemeClr val="accent1">
                    <a:lumMod val="75000"/>
                  </a:schemeClr>
                </a:solidFill>
                <a:latin typeface="Times New Roman" pitchFamily="18" charset="0"/>
              </a:endParaRPr>
            </a:p>
          </p:txBody>
        </p:sp>
        <p:sp>
          <p:nvSpPr>
            <p:cNvPr id="7" name="Line 10"/>
            <p:cNvSpPr>
              <a:spLocks noChangeShapeType="1"/>
            </p:cNvSpPr>
            <p:nvPr/>
          </p:nvSpPr>
          <p:spPr bwMode="auto">
            <a:xfrm>
              <a:off x="400" y="432"/>
              <a:ext cx="5088" cy="0"/>
            </a:xfrm>
            <a:prstGeom prst="line">
              <a:avLst/>
            </a:prstGeom>
            <a:noFill/>
            <a:ln w="44450">
              <a:solidFill>
                <a:schemeClr val="accent1">
                  <a:lumMod val="40000"/>
                  <a:lumOff val="60000"/>
                </a:schemeClr>
              </a:solidFill>
              <a:round/>
              <a:headEnd/>
              <a:tailEnd/>
            </a:ln>
            <a:effectLst/>
          </p:spPr>
          <p:txBody>
            <a:bodyPr/>
            <a:lstStyle/>
            <a:p>
              <a:pPr>
                <a:defRPr/>
              </a:pPr>
              <a:endParaRPr lang="en-US">
                <a:latin typeface="Times" charset="0"/>
              </a:endParaRPr>
            </a:p>
          </p:txBody>
        </p:sp>
      </p:grpSp>
      <p:sp>
        <p:nvSpPr>
          <p:cNvPr id="174091" name="Rectangle 11"/>
          <p:cNvSpPr>
            <a:spLocks noGrp="1" noChangeArrowheads="1"/>
          </p:cNvSpPr>
          <p:nvPr>
            <p:ph type="ctrTitle"/>
          </p:nvPr>
        </p:nvSpPr>
        <p:spPr>
          <a:xfrm>
            <a:off x="2057901" y="1143239"/>
            <a:ext cx="6628470" cy="2209019"/>
          </a:xfrm>
        </p:spPr>
        <p:txBody>
          <a:bodyPr/>
          <a:lstStyle>
            <a:lvl1pPr algn="r">
              <a:defRPr sz="2000" baseline="0">
                <a:solidFill>
                  <a:schemeClr val="accent1">
                    <a:lumMod val="75000"/>
                  </a:schemeClr>
                </a:solidFill>
              </a:defRPr>
            </a:lvl1pPr>
          </a:lstStyle>
          <a:p>
            <a:r>
              <a:rPr lang="en-US" smtClean="0"/>
              <a:t>Click to edit Master title style</a:t>
            </a:r>
            <a:endParaRPr lang="en-US" dirty="0"/>
          </a:p>
        </p:txBody>
      </p:sp>
      <p:sp>
        <p:nvSpPr>
          <p:cNvPr id="174092" name="Rectangle 12"/>
          <p:cNvSpPr>
            <a:spLocks noGrp="1" noChangeArrowheads="1"/>
          </p:cNvSpPr>
          <p:nvPr>
            <p:ph type="subTitle" idx="1"/>
          </p:nvPr>
        </p:nvSpPr>
        <p:spPr>
          <a:xfrm>
            <a:off x="1371457" y="3961890"/>
            <a:ext cx="7315343" cy="1600821"/>
          </a:xfrm>
        </p:spPr>
        <p:txBody>
          <a:bodyPr anchor="ctr"/>
          <a:lstStyle>
            <a:lvl1pPr marL="0" indent="0" algn="r">
              <a:buFont typeface="Wingdings" pitchFamily="2" charset="2"/>
              <a:buNone/>
              <a:defRPr sz="3200" b="1"/>
            </a:lvl1pPr>
          </a:lstStyle>
          <a:p>
            <a:endParaRPr lang="en-US" dirty="0" smtClean="0"/>
          </a:p>
          <a:p>
            <a:r>
              <a:rPr lang="en-US" dirty="0" smtClean="0"/>
              <a:t>Click to edit Chapter title</a:t>
            </a:r>
          </a:p>
          <a:p>
            <a:endParaRPr lang="en-US" dirty="0" smtClean="0"/>
          </a:p>
          <a:p>
            <a:endParaRPr lang="en-US" dirty="0"/>
          </a:p>
        </p:txBody>
      </p:sp>
      <p:sp>
        <p:nvSpPr>
          <p:cNvPr id="8" name="Rectangle 7"/>
          <p:cNvSpPr>
            <a:spLocks noGrp="1" noChangeArrowheads="1"/>
          </p:cNvSpPr>
          <p:nvPr>
            <p:ph type="ftr" sz="quarter" idx="10"/>
          </p:nvPr>
        </p:nvSpPr>
        <p:spPr/>
        <p:txBody>
          <a:bodyPr/>
          <a:lstStyle>
            <a:lvl1pPr algn="l">
              <a:defRPr/>
            </a:lvl1pPr>
          </a:lstStyle>
          <a:p>
            <a:pPr>
              <a:defRPr/>
            </a:pPr>
            <a:r>
              <a:rPr lang="en-US" smtClean="0"/>
              <a:t>Salvatore: International Economics, 11th Edition  © 2013 John Wiley &amp; Sons, Inc.</a:t>
            </a:r>
            <a:endParaRPr lang="en-US"/>
          </a:p>
        </p:txBody>
      </p:sp>
      <p:sp>
        <p:nvSpPr>
          <p:cNvPr id="9" name="Rectangle 8"/>
          <p:cNvSpPr>
            <a:spLocks noGrp="1" noChangeArrowheads="1"/>
          </p:cNvSpPr>
          <p:nvPr>
            <p:ph type="sldNum" sz="quarter" idx="11"/>
          </p:nvPr>
        </p:nvSpPr>
        <p:spPr/>
        <p:txBody>
          <a:bodyPr/>
          <a:lstStyle>
            <a:lvl1pPr>
              <a:defRPr/>
            </a:lvl1pPr>
          </a:lstStyle>
          <a:p>
            <a:pPr>
              <a:defRPr/>
            </a:pPr>
            <a:fld id="{D172C7C1-D662-42F9-ACBA-7E3DC57C99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0" y="6400800"/>
            <a:ext cx="6324600" cy="304800"/>
          </a:xfrm>
        </p:spPr>
        <p:txBody>
          <a:bodyPr/>
          <a:lstStyle>
            <a:lvl1pPr>
              <a:defRPr/>
            </a:lvl1pPr>
          </a:lstStyle>
          <a:p>
            <a:pPr>
              <a:defRPr/>
            </a:pPr>
            <a:r>
              <a:rPr lang="en-US" smtClean="0"/>
              <a:t>Salvatore: International Economics, 11th Edition  © 2013 John Wiley &amp; Sons, Inc.</a:t>
            </a:r>
            <a:endParaRPr lang="en-US"/>
          </a:p>
        </p:txBody>
      </p:sp>
      <p:sp>
        <p:nvSpPr>
          <p:cNvPr id="5" name="Slide Number Placeholder 5"/>
          <p:cNvSpPr>
            <a:spLocks noGrp="1"/>
          </p:cNvSpPr>
          <p:nvPr>
            <p:ph type="sldNum" sz="quarter" idx="11"/>
          </p:nvPr>
        </p:nvSpPr>
        <p:spPr/>
        <p:txBody>
          <a:bodyPr/>
          <a:lstStyle>
            <a:lvl1pPr>
              <a:defRPr/>
            </a:lvl1pPr>
          </a:lstStyle>
          <a:p>
            <a:pPr>
              <a:defRPr/>
            </a:pPr>
            <a:fld id="{754AA3FB-6ED1-405A-BC81-252399C033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xfrm>
            <a:off x="0" y="6400800"/>
            <a:ext cx="6324600" cy="457200"/>
          </a:xfrm>
        </p:spPr>
        <p:txBody>
          <a:bodyPr/>
          <a:lstStyle>
            <a:lvl1pPr>
              <a:defRPr/>
            </a:lvl1pPr>
          </a:lstStyle>
          <a:p>
            <a:pPr>
              <a:defRPr/>
            </a:pPr>
            <a:r>
              <a:rPr lang="en-US" smtClean="0"/>
              <a:t>Salvatore: International Economics, 11th Edition  © 2013 John Wiley &amp; Sons, Inc.</a:t>
            </a:r>
            <a:endParaRPr lang="en-US"/>
          </a:p>
        </p:txBody>
      </p:sp>
      <p:sp>
        <p:nvSpPr>
          <p:cNvPr id="4" name="Slide Number Placeholder 4"/>
          <p:cNvSpPr>
            <a:spLocks noGrp="1"/>
          </p:cNvSpPr>
          <p:nvPr>
            <p:ph type="sldNum" sz="quarter" idx="11"/>
          </p:nvPr>
        </p:nvSpPr>
        <p:spPr/>
        <p:txBody>
          <a:bodyPr/>
          <a:lstStyle>
            <a:lvl1pPr>
              <a:defRPr/>
            </a:lvl1pPr>
          </a:lstStyle>
          <a:p>
            <a:pPr>
              <a:defRPr/>
            </a:pPr>
            <a:fld id="{555B9CD9-F9FE-40DD-815C-30E79B8433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0" y="6388100"/>
            <a:ext cx="6324600" cy="317500"/>
          </a:xfrm>
        </p:spPr>
        <p:txBody>
          <a:bodyPr/>
          <a:lstStyle>
            <a:lvl1pPr>
              <a:defRPr/>
            </a:lvl1pPr>
          </a:lstStyle>
          <a:p>
            <a:pPr>
              <a:defRPr/>
            </a:pPr>
            <a:r>
              <a:rPr lang="en-US" smtClean="0"/>
              <a:t>Salvatore: International Economics, 11th Edition  © 2013 John Wiley &amp; Sons, Inc.</a:t>
            </a:r>
            <a:endParaRPr lang="en-US"/>
          </a:p>
        </p:txBody>
      </p:sp>
      <p:sp>
        <p:nvSpPr>
          <p:cNvPr id="5" name="Slide Number Placeholder 3"/>
          <p:cNvSpPr>
            <a:spLocks noGrp="1"/>
          </p:cNvSpPr>
          <p:nvPr>
            <p:ph type="sldNum" sz="quarter" idx="11"/>
          </p:nvPr>
        </p:nvSpPr>
        <p:spPr/>
        <p:txBody>
          <a:bodyPr/>
          <a:lstStyle>
            <a:lvl1pPr>
              <a:defRPr/>
            </a:lvl1pPr>
          </a:lstStyle>
          <a:p>
            <a:pPr>
              <a:defRPr/>
            </a:pPr>
            <a:fld id="{D07708B9-178E-40F5-819B-ECF27DEF62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smtClean="0"/>
              <a:t>Salvatore: International Economics, 11th Edition  © 2013 John Wiley &amp; Sons, Inc.</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61" name="Rectangle 5"/>
          <p:cNvSpPr>
            <a:spLocks noChangeArrowheads="1"/>
          </p:cNvSpPr>
          <p:nvPr/>
        </p:nvSpPr>
        <p:spPr bwMode="auto">
          <a:xfrm>
            <a:off x="6858000" y="1417638"/>
            <a:ext cx="1828800" cy="182562"/>
          </a:xfrm>
          <a:prstGeom prst="rect">
            <a:avLst/>
          </a:prstGeom>
          <a:solidFill>
            <a:schemeClr val="accent1"/>
          </a:solidFill>
          <a:ln w="9525">
            <a:noFill/>
            <a:miter lim="800000"/>
            <a:headEnd/>
            <a:tailEnd/>
          </a:ln>
          <a:effectLst/>
        </p:spPr>
        <p:txBody>
          <a:bodyPr wrap="none" lIns="91432" tIns="45716" rIns="91432" bIns="45716" anchor="ctr"/>
          <a:lstStyle/>
          <a:p>
            <a:pPr algn="ctr" defTabSz="915001">
              <a:defRPr/>
            </a:pPr>
            <a:endParaRPr lang="en-US">
              <a:latin typeface="Times New Roman" pitchFamily="18" charset="0"/>
            </a:endParaRPr>
          </a:p>
        </p:txBody>
      </p:sp>
      <p:sp>
        <p:nvSpPr>
          <p:cNvPr id="173062" name="Line 6"/>
          <p:cNvSpPr>
            <a:spLocks noChangeShapeType="1"/>
          </p:cNvSpPr>
          <p:nvPr/>
        </p:nvSpPr>
        <p:spPr bwMode="auto">
          <a:xfrm>
            <a:off x="381000" y="1493838"/>
            <a:ext cx="8305800" cy="0"/>
          </a:xfrm>
          <a:prstGeom prst="line">
            <a:avLst/>
          </a:prstGeom>
          <a:noFill/>
          <a:ln w="19050">
            <a:solidFill>
              <a:schemeClr val="accent1">
                <a:lumMod val="40000"/>
                <a:lumOff val="60000"/>
              </a:schemeClr>
            </a:solidFill>
            <a:round/>
            <a:headEnd/>
            <a:tailEnd/>
          </a:ln>
          <a:effectLst/>
        </p:spPr>
        <p:txBody>
          <a:bodyPr lIns="82479" tIns="41239" rIns="82479" bIns="41239"/>
          <a:lstStyle/>
          <a:p>
            <a:pPr>
              <a:defRPr/>
            </a:pPr>
            <a:endParaRPr lang="en-US">
              <a:latin typeface="Times" charset="0"/>
            </a:endParaRPr>
          </a:p>
        </p:txBody>
      </p:sp>
      <p:sp>
        <p:nvSpPr>
          <p:cNvPr id="173059" name="Rectangle 3"/>
          <p:cNvSpPr>
            <a:spLocks noChangeArrowheads="1"/>
          </p:cNvSpPr>
          <p:nvPr/>
        </p:nvSpPr>
        <p:spPr bwMode="auto">
          <a:xfrm>
            <a:off x="0" y="0"/>
            <a:ext cx="609600" cy="4876800"/>
          </a:xfrm>
          <a:prstGeom prst="rect">
            <a:avLst/>
          </a:prstGeom>
          <a:solidFill>
            <a:schemeClr val="accent1"/>
          </a:solidFill>
          <a:ln w="9525">
            <a:noFill/>
            <a:miter lim="800000"/>
            <a:headEnd/>
            <a:tailEnd/>
          </a:ln>
          <a:effectLst/>
        </p:spPr>
        <p:txBody>
          <a:bodyPr wrap="none" lIns="91432" tIns="45716" rIns="91432" bIns="45716" anchor="ctr"/>
          <a:lstStyle/>
          <a:p>
            <a:pPr algn="ctr" defTabSz="915001">
              <a:defRPr/>
            </a:pPr>
            <a:endParaRPr lang="en-US">
              <a:latin typeface="Times New Roman" pitchFamily="18" charset="0"/>
            </a:endParaRPr>
          </a:p>
        </p:txBody>
      </p:sp>
      <p:sp>
        <p:nvSpPr>
          <p:cNvPr id="1029" name="Rectangle 8"/>
          <p:cNvSpPr>
            <a:spLocks noGrp="1" noChangeArrowheads="1"/>
          </p:cNvSpPr>
          <p:nvPr>
            <p:ph type="body" idx="1"/>
          </p:nvPr>
        </p:nvSpPr>
        <p:spPr bwMode="auto">
          <a:xfrm>
            <a:off x="865188" y="1639888"/>
            <a:ext cx="7772400" cy="452913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173067"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defTabSz="915001">
              <a:defRPr sz="1000">
                <a:latin typeface="Arial" charset="0"/>
              </a:defRPr>
            </a:lvl1pPr>
          </a:lstStyle>
          <a:p>
            <a:pPr>
              <a:defRPr/>
            </a:pPr>
            <a:fld id="{0B34CF80-7072-4AD1-9A4E-A1B03257FCF4}" type="slidenum">
              <a:rPr lang="en-US"/>
              <a:pPr>
                <a:defRPr/>
              </a:pPr>
              <a:t>‹#›</a:t>
            </a:fld>
            <a:endParaRPr lang="en-US"/>
          </a:p>
        </p:txBody>
      </p:sp>
      <p:sp>
        <p:nvSpPr>
          <p:cNvPr id="17306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lIns="82479" tIns="41239" rIns="82479" bIns="41239"/>
          <a:lstStyle/>
          <a:p>
            <a:pPr>
              <a:defRPr/>
            </a:pPr>
            <a:endParaRPr lang="en-US">
              <a:latin typeface="Times" charset="0"/>
            </a:endParaRPr>
          </a:p>
        </p:txBody>
      </p:sp>
      <p:sp>
        <p:nvSpPr>
          <p:cNvPr id="11" name="Rectangle 14"/>
          <p:cNvSpPr>
            <a:spLocks noGrp="1" noChangeArrowheads="1"/>
          </p:cNvSpPr>
          <p:nvPr>
            <p:ph type="ftr" sz="quarter" idx="3"/>
          </p:nvPr>
        </p:nvSpPr>
        <p:spPr>
          <a:xfrm>
            <a:off x="152400" y="6400800"/>
            <a:ext cx="6097588" cy="304800"/>
          </a:xfrm>
          <a:prstGeom prst="rect">
            <a:avLst/>
          </a:prstGeom>
        </p:spPr>
        <p:txBody>
          <a:bodyPr/>
          <a:lstStyle>
            <a:lvl1pPr algn="l">
              <a:defRPr sz="1100">
                <a:latin typeface="Times" charset="0"/>
              </a:defRPr>
            </a:lvl1pPr>
          </a:lstStyle>
          <a:p>
            <a:pPr>
              <a:defRPr/>
            </a:pPr>
            <a:r>
              <a:rPr lang="en-US" smtClean="0"/>
              <a:t>Salvatore: International Economics, 11th Edition  © 2013 John Wiley &amp; Sons, Inc.</a:t>
            </a:r>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iming>
    <p:tnLst>
      <p:par>
        <p:cTn id="1" dur="indefinite" restart="never" nodeType="tmRoot"/>
      </p:par>
    </p:tnLst>
  </p:timing>
  <p:hf sldNum="0" hdr="0" dt="0"/>
  <p:txStyles>
    <p:titleStyle>
      <a:lvl1pPr algn="l" rtl="0" eaLnBrk="0" fontAlgn="base" hangingPunct="0">
        <a:spcBef>
          <a:spcPct val="0"/>
        </a:spcBef>
        <a:spcAft>
          <a:spcPct val="0"/>
        </a:spcAft>
        <a:defRPr sz="4200">
          <a:solidFill>
            <a:srgbClr val="0B5395"/>
          </a:solidFill>
          <a:latin typeface="+mj-lt"/>
          <a:ea typeface="+mj-ea"/>
          <a:cs typeface="+mj-cs"/>
        </a:defRPr>
      </a:lvl1pPr>
      <a:lvl2pPr algn="l" rtl="0" eaLnBrk="0" fontAlgn="base" hangingPunct="0">
        <a:spcBef>
          <a:spcPct val="0"/>
        </a:spcBef>
        <a:spcAft>
          <a:spcPct val="0"/>
        </a:spcAft>
        <a:defRPr sz="4200">
          <a:solidFill>
            <a:srgbClr val="0B5395"/>
          </a:solidFill>
          <a:latin typeface="ITC Legacy Sans Std Book" pitchFamily="50" charset="0"/>
        </a:defRPr>
      </a:lvl2pPr>
      <a:lvl3pPr algn="l" rtl="0" eaLnBrk="0" fontAlgn="base" hangingPunct="0">
        <a:spcBef>
          <a:spcPct val="0"/>
        </a:spcBef>
        <a:spcAft>
          <a:spcPct val="0"/>
        </a:spcAft>
        <a:defRPr sz="4200">
          <a:solidFill>
            <a:srgbClr val="0B5395"/>
          </a:solidFill>
          <a:latin typeface="ITC Legacy Sans Std Book" pitchFamily="50" charset="0"/>
        </a:defRPr>
      </a:lvl3pPr>
      <a:lvl4pPr algn="l" rtl="0" eaLnBrk="0" fontAlgn="base" hangingPunct="0">
        <a:spcBef>
          <a:spcPct val="0"/>
        </a:spcBef>
        <a:spcAft>
          <a:spcPct val="0"/>
        </a:spcAft>
        <a:defRPr sz="4200">
          <a:solidFill>
            <a:srgbClr val="0B5395"/>
          </a:solidFill>
          <a:latin typeface="ITC Legacy Sans Std Book" pitchFamily="50" charset="0"/>
        </a:defRPr>
      </a:lvl4pPr>
      <a:lvl5pPr algn="l" rtl="0" eaLnBrk="0" fontAlgn="base" hangingPunct="0">
        <a:spcBef>
          <a:spcPct val="0"/>
        </a:spcBef>
        <a:spcAft>
          <a:spcPct val="0"/>
        </a:spcAft>
        <a:defRPr sz="4200">
          <a:solidFill>
            <a:srgbClr val="0B5395"/>
          </a:solidFill>
          <a:latin typeface="ITC Legacy Sans Std Book" pitchFamily="50" charset="0"/>
        </a:defRPr>
      </a:lvl5pPr>
      <a:lvl6pPr marL="412394" algn="l" defTabSz="915001" rtl="0" eaLnBrk="1" fontAlgn="base" hangingPunct="1">
        <a:spcBef>
          <a:spcPct val="0"/>
        </a:spcBef>
        <a:spcAft>
          <a:spcPct val="0"/>
        </a:spcAft>
        <a:defRPr sz="4200">
          <a:solidFill>
            <a:srgbClr val="006600"/>
          </a:solidFill>
          <a:latin typeface="ITC Legacy Sans Std Book" pitchFamily="50" charset="0"/>
        </a:defRPr>
      </a:lvl6pPr>
      <a:lvl7pPr marL="824789" algn="l" defTabSz="915001" rtl="0" eaLnBrk="1" fontAlgn="base" hangingPunct="1">
        <a:spcBef>
          <a:spcPct val="0"/>
        </a:spcBef>
        <a:spcAft>
          <a:spcPct val="0"/>
        </a:spcAft>
        <a:defRPr sz="4200">
          <a:solidFill>
            <a:srgbClr val="006600"/>
          </a:solidFill>
          <a:latin typeface="ITC Legacy Sans Std Book" pitchFamily="50" charset="0"/>
        </a:defRPr>
      </a:lvl7pPr>
      <a:lvl8pPr marL="1237183" algn="l" defTabSz="915001" rtl="0" eaLnBrk="1" fontAlgn="base" hangingPunct="1">
        <a:spcBef>
          <a:spcPct val="0"/>
        </a:spcBef>
        <a:spcAft>
          <a:spcPct val="0"/>
        </a:spcAft>
        <a:defRPr sz="4200">
          <a:solidFill>
            <a:srgbClr val="006600"/>
          </a:solidFill>
          <a:latin typeface="ITC Legacy Sans Std Book" pitchFamily="50" charset="0"/>
        </a:defRPr>
      </a:lvl8pPr>
      <a:lvl9pPr marL="1649578" algn="l" defTabSz="915001" rtl="0" eaLnBrk="1" fontAlgn="base" hangingPunct="1">
        <a:spcBef>
          <a:spcPct val="0"/>
        </a:spcBef>
        <a:spcAft>
          <a:spcPct val="0"/>
        </a:spcAft>
        <a:defRPr sz="4200">
          <a:solidFill>
            <a:srgbClr val="006600"/>
          </a:solidFill>
          <a:latin typeface="ITC Legacy Sans Std Book" pitchFamily="50" charset="0"/>
        </a:defRPr>
      </a:lvl9pPr>
    </p:titleStyle>
    <p:bodyStyle>
      <a:lvl1pPr marL="341313" indent="-341313" algn="l" rtl="0" eaLnBrk="0" fontAlgn="base" hangingPunct="0">
        <a:spcBef>
          <a:spcPct val="20000"/>
        </a:spcBef>
        <a:spcAft>
          <a:spcPct val="0"/>
        </a:spcAft>
        <a:buClr>
          <a:srgbClr val="0B5395"/>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1413" indent="-227013"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598613" indent="-227013"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470071" indent="-229108" algn="l" defTabSz="915001"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882465" indent="-229108" algn="l" defTabSz="915001"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294860" indent="-229108" algn="l" defTabSz="915001"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707254" indent="-229108" algn="l" defTabSz="915001"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057400" y="1143000"/>
            <a:ext cx="6629400" cy="2209800"/>
          </a:xfrm>
        </p:spPr>
        <p:txBody>
          <a:bodyPr/>
          <a:lstStyle/>
          <a:p>
            <a:pPr eaLnBrk="1" hangingPunct="1"/>
            <a:r>
              <a:rPr lang="en-US" sz="4400" b="1" dirty="0" smtClean="0">
                <a:solidFill>
                  <a:srgbClr val="0B5395"/>
                </a:solidFill>
                <a:effectLst>
                  <a:outerShdw blurRad="38100" dist="38100" dir="2700000" algn="tl">
                    <a:srgbClr val="000000">
                      <a:alpha val="43137"/>
                    </a:srgbClr>
                  </a:outerShdw>
                </a:effectLst>
                <a:latin typeface="Humanst521 BT" pitchFamily="34" charset="0"/>
              </a:rPr>
              <a:t>International Economics</a:t>
            </a:r>
            <a:r>
              <a:rPr lang="en-US" dirty="0" smtClean="0">
                <a:solidFill>
                  <a:srgbClr val="0B5395"/>
                </a:solidFill>
                <a:latin typeface="Humanst521 BT" pitchFamily="34" charset="0"/>
              </a:rPr>
              <a:t/>
            </a:r>
            <a:br>
              <a:rPr lang="en-US" dirty="0" smtClean="0">
                <a:solidFill>
                  <a:srgbClr val="0B5395"/>
                </a:solidFill>
                <a:latin typeface="Humanst521 BT" pitchFamily="34" charset="0"/>
              </a:rPr>
            </a:br>
            <a:r>
              <a:rPr lang="en-US" dirty="0" smtClean="0">
                <a:solidFill>
                  <a:srgbClr val="0B5395"/>
                </a:solidFill>
                <a:latin typeface="Humanst521 BT" pitchFamily="34" charset="0"/>
              </a:rPr>
              <a:t>Tenth Edition</a:t>
            </a:r>
          </a:p>
        </p:txBody>
      </p:sp>
      <p:sp>
        <p:nvSpPr>
          <p:cNvPr id="7171" name="Subtitle 2"/>
          <p:cNvSpPr>
            <a:spLocks noGrp="1"/>
          </p:cNvSpPr>
          <p:nvPr>
            <p:ph type="subTitle" idx="1"/>
          </p:nvPr>
        </p:nvSpPr>
        <p:spPr>
          <a:xfrm>
            <a:off x="1371600" y="3962400"/>
            <a:ext cx="7315200" cy="1600200"/>
          </a:xfrm>
        </p:spPr>
        <p:txBody>
          <a:bodyPr/>
          <a:lstStyle/>
          <a:p>
            <a:pPr eaLnBrk="1" hangingPunct="1"/>
            <a:r>
              <a:rPr lang="en-US" dirty="0" smtClean="0"/>
              <a:t>The Price Adjustment Mechanism with Flexible and Fixed Exchange Rates</a:t>
            </a:r>
          </a:p>
          <a:p>
            <a:pPr eaLnBrk="1" hangingPunct="1"/>
            <a:endParaRPr lang="en-US" sz="1400" dirty="0" smtClean="0"/>
          </a:p>
          <a:p>
            <a:pPr eaLnBrk="1" hangingPunct="1"/>
            <a:r>
              <a:rPr lang="en-US" sz="1800" dirty="0" smtClean="0"/>
              <a:t>Dominick Salvatore</a:t>
            </a:r>
          </a:p>
          <a:p>
            <a:pPr eaLnBrk="1" hangingPunct="1"/>
            <a:r>
              <a:rPr lang="en-US" sz="1600" dirty="0" smtClean="0"/>
              <a:t>John Wiley &amp; Sons, Inc.</a:t>
            </a:r>
          </a:p>
        </p:txBody>
      </p:sp>
      <p:sp>
        <p:nvSpPr>
          <p:cNvPr id="7172" name="Footer Placeholder 3"/>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
        <p:nvSpPr>
          <p:cNvPr id="7173" name="Text Box 6"/>
          <p:cNvSpPr txBox="1">
            <a:spLocks noChangeArrowheads="1"/>
          </p:cNvSpPr>
          <p:nvPr/>
        </p:nvSpPr>
        <p:spPr bwMode="auto">
          <a:xfrm>
            <a:off x="342900" y="304800"/>
            <a:ext cx="3138488" cy="400050"/>
          </a:xfrm>
          <a:prstGeom prst="rect">
            <a:avLst/>
          </a:prstGeom>
          <a:noFill/>
          <a:ln w="9525">
            <a:noFill/>
            <a:miter lim="800000"/>
            <a:headEnd/>
            <a:tailEnd/>
          </a:ln>
        </p:spPr>
        <p:txBody>
          <a:bodyPr wrap="none">
            <a:spAutoFit/>
          </a:bodyPr>
          <a:lstStyle/>
          <a:p>
            <a:r>
              <a:rPr lang="en-US" sz="2000" b="1">
                <a:solidFill>
                  <a:schemeClr val="bg1"/>
                </a:solidFill>
              </a:rPr>
              <a:t>CHAPTER</a:t>
            </a:r>
            <a:r>
              <a:rPr lang="en-US" sz="2000"/>
              <a:t>   </a:t>
            </a:r>
            <a:r>
              <a:rPr lang="en-US" sz="2000" b="1">
                <a:solidFill>
                  <a:schemeClr val="accent1"/>
                </a:solidFill>
              </a:rPr>
              <a:t>S I X T E E N</a:t>
            </a:r>
          </a:p>
        </p:txBody>
      </p:sp>
      <p:sp>
        <p:nvSpPr>
          <p:cNvPr id="6" name="TextBox 5"/>
          <p:cNvSpPr txBox="1"/>
          <p:nvPr/>
        </p:nvSpPr>
        <p:spPr>
          <a:xfrm>
            <a:off x="152400" y="838200"/>
            <a:ext cx="1415772" cy="1569660"/>
          </a:xfrm>
          <a:prstGeom prst="rect">
            <a:avLst/>
          </a:prstGeom>
          <a:noFill/>
        </p:spPr>
        <p:txBody>
          <a:bodyPr wrap="none" rtlCol="0">
            <a:spAutoFit/>
          </a:bodyPr>
          <a:lstStyle/>
          <a:p>
            <a:r>
              <a:rPr lang="en-US" sz="9600" dirty="0" smtClean="0">
                <a:solidFill>
                  <a:schemeClr val="accent1">
                    <a:lumMod val="20000"/>
                    <a:lumOff val="80000"/>
                  </a:schemeClr>
                </a:solidFill>
                <a:effectLst>
                  <a:outerShdw blurRad="38100" dist="38100" dir="2700000" algn="tl">
                    <a:srgbClr val="000000">
                      <a:alpha val="43137"/>
                    </a:srgbClr>
                  </a:outerShdw>
                </a:effectLst>
                <a:latin typeface="+mn-lt"/>
              </a:rPr>
              <a:t>16</a:t>
            </a:r>
            <a:endParaRPr lang="en-US" sz="9600" dirty="0">
              <a:solidFill>
                <a:schemeClr val="accent1">
                  <a:lumMod val="20000"/>
                  <a:lumOff val="80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2800" b="1" dirty="0" smtClean="0">
                <a:latin typeface="Palatino Linotype" pitchFamily="18" charset="0"/>
              </a:rPr>
              <a:t>Stability of Foreign Exchange Markets</a:t>
            </a:r>
          </a:p>
        </p:txBody>
      </p:sp>
      <p:sp>
        <p:nvSpPr>
          <p:cNvPr id="12291" name="Content Placeholder 2"/>
          <p:cNvSpPr>
            <a:spLocks noGrp="1"/>
          </p:cNvSpPr>
          <p:nvPr>
            <p:ph idx="1"/>
          </p:nvPr>
        </p:nvSpPr>
        <p:spPr/>
        <p:txBody>
          <a:bodyPr/>
          <a:lstStyle/>
          <a:p>
            <a:pPr eaLnBrk="1" hangingPunct="1">
              <a:spcBef>
                <a:spcPts val="1200"/>
              </a:spcBef>
            </a:pPr>
            <a:r>
              <a:rPr lang="en-US" b="1" dirty="0" smtClean="0"/>
              <a:t>Stable foreign exchange market  - </a:t>
            </a:r>
            <a:r>
              <a:rPr lang="en-US" dirty="0" smtClean="0"/>
              <a:t>when a disturbance from equilibrium gives rise to automatic forces that push exchange rate back to equilibrium. </a:t>
            </a:r>
          </a:p>
          <a:p>
            <a:pPr lvl="1" eaLnBrk="1" hangingPunct="1">
              <a:spcBef>
                <a:spcPts val="1200"/>
              </a:spcBef>
            </a:pPr>
            <a:r>
              <a:rPr lang="en-US" dirty="0" smtClean="0"/>
              <a:t>Supply curve is positively sloped, or if negatively sloped, is less elastic than the demand curve of foreign exchange.</a:t>
            </a:r>
          </a:p>
          <a:p>
            <a:pPr lvl="1" eaLnBrk="1" hangingPunct="1">
              <a:spcBef>
                <a:spcPts val="1200"/>
              </a:spcBef>
            </a:pPr>
            <a:endParaRPr lang="en-US" sz="2400" dirty="0" smtClean="0"/>
          </a:p>
        </p:txBody>
      </p:sp>
      <p:sp>
        <p:nvSpPr>
          <p:cNvPr id="12292"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endParaRPr lang="en-US" dirty="0" smtClean="0">
              <a:latin typeface="Times"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a:p>
        </p:txBody>
      </p:sp>
      <p:sp>
        <p:nvSpPr>
          <p:cNvPr id="17412" name="Text Box 8"/>
          <p:cNvSpPr txBox="1">
            <a:spLocks noChangeArrowheads="1"/>
          </p:cNvSpPr>
          <p:nvPr/>
        </p:nvSpPr>
        <p:spPr bwMode="auto">
          <a:xfrm>
            <a:off x="228600" y="4760913"/>
            <a:ext cx="8686800" cy="420687"/>
          </a:xfrm>
          <a:prstGeom prst="rect">
            <a:avLst/>
          </a:prstGeom>
          <a:noFill/>
          <a:ln w="9525">
            <a:noFill/>
            <a:miter lim="800000"/>
            <a:headEnd/>
            <a:tailEnd/>
          </a:ln>
        </p:spPr>
        <p:txBody>
          <a:bodyPr>
            <a:spAutoFit/>
          </a:bodyPr>
          <a:lstStyle/>
          <a:p>
            <a:pPr algn="ctr">
              <a:lnSpc>
                <a:spcPct val="90000"/>
              </a:lnSpc>
              <a:spcBef>
                <a:spcPct val="50000"/>
              </a:spcBef>
            </a:pPr>
            <a:r>
              <a:rPr lang="en-US" altLang="en-US" b="1"/>
              <a:t>FIGURE 16-3</a:t>
            </a:r>
            <a:r>
              <a:rPr lang="en-US" altLang="en-US"/>
              <a:t> Stable and Unstable Foreign Exchange Markets.</a:t>
            </a:r>
          </a:p>
        </p:txBody>
      </p:sp>
      <p:pic>
        <p:nvPicPr>
          <p:cNvPr id="17413" name="Picture 9" descr="w0101-n NEW.jpg                                                00044999&#10;CS1-Vol.04                     B95464D4:"/>
          <p:cNvPicPr preferRelativeResize="0">
            <a:picLocks noChangeAspect="1" noChangeArrowheads="1"/>
          </p:cNvPicPr>
          <p:nvPr/>
        </p:nvPicPr>
        <p:blipFill>
          <a:blip r:embed="rId2" cstate="print"/>
          <a:srcRect/>
          <a:stretch>
            <a:fillRect/>
          </a:stretch>
        </p:blipFill>
        <p:spPr bwMode="auto">
          <a:xfrm>
            <a:off x="328613" y="1806575"/>
            <a:ext cx="8507412" cy="2789238"/>
          </a:xfrm>
          <a:prstGeom prst="rect">
            <a:avLst/>
          </a:prstGeom>
          <a:noFill/>
          <a:ln w="9525">
            <a:noFill/>
            <a:miter lim="800000"/>
            <a:headEnd/>
            <a:tailEnd/>
          </a:ln>
        </p:spPr>
      </p:pic>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2800" b="1" smtClean="0">
                <a:latin typeface="Palatino Linotype" pitchFamily="18" charset="0"/>
              </a:rPr>
              <a:t>Stability of Foreign Exchange Markets</a:t>
            </a:r>
          </a:p>
        </p:txBody>
      </p:sp>
      <p:sp>
        <p:nvSpPr>
          <p:cNvPr id="12291" name="Content Placeholder 2"/>
          <p:cNvSpPr>
            <a:spLocks noGrp="1"/>
          </p:cNvSpPr>
          <p:nvPr>
            <p:ph idx="1"/>
          </p:nvPr>
        </p:nvSpPr>
        <p:spPr>
          <a:xfrm>
            <a:off x="865188" y="1639888"/>
            <a:ext cx="7974012" cy="4529137"/>
          </a:xfrm>
        </p:spPr>
        <p:txBody>
          <a:bodyPr/>
          <a:lstStyle/>
          <a:p>
            <a:pPr eaLnBrk="1" hangingPunct="1">
              <a:spcBef>
                <a:spcPts val="1200"/>
              </a:spcBef>
            </a:pPr>
            <a:r>
              <a:rPr lang="en-US" sz="2600" b="1" dirty="0" smtClean="0"/>
              <a:t>Marshall-Lerner condition - S</a:t>
            </a:r>
            <a:r>
              <a:rPr lang="en-US" sz="2600" dirty="0" smtClean="0"/>
              <a:t>um of the price elasticities of demand for imports and demand for exports is (in absolute terms) indicates degree of foreign exchange market stability:</a:t>
            </a:r>
          </a:p>
          <a:p>
            <a:pPr lvl="1" eaLnBrk="1" hangingPunct="1">
              <a:spcBef>
                <a:spcPts val="1200"/>
              </a:spcBef>
            </a:pPr>
            <a:r>
              <a:rPr lang="en-US" sz="2300" b="1" dirty="0" smtClean="0"/>
              <a:t>Greater than 1 </a:t>
            </a:r>
            <a:r>
              <a:rPr lang="en-US" sz="2300" dirty="0" smtClean="0"/>
              <a:t>= stable foreign exchange market</a:t>
            </a:r>
          </a:p>
          <a:p>
            <a:pPr lvl="2" eaLnBrk="1" hangingPunct="1">
              <a:spcBef>
                <a:spcPts val="600"/>
              </a:spcBef>
            </a:pPr>
            <a:r>
              <a:rPr lang="en-US" dirty="0" smtClean="0"/>
              <a:t>Devaluation required to correct BOP deficit.</a:t>
            </a:r>
          </a:p>
          <a:p>
            <a:pPr lvl="1" eaLnBrk="1" hangingPunct="1">
              <a:spcBef>
                <a:spcPts val="1200"/>
              </a:spcBef>
            </a:pPr>
            <a:r>
              <a:rPr lang="en-US" sz="2300" b="1" dirty="0" smtClean="0"/>
              <a:t>Less than 1 </a:t>
            </a:r>
            <a:r>
              <a:rPr lang="en-US" sz="2300" dirty="0" smtClean="0"/>
              <a:t>= unstable foreign exchange market</a:t>
            </a:r>
          </a:p>
          <a:p>
            <a:pPr lvl="2" eaLnBrk="1" hangingPunct="1">
              <a:spcBef>
                <a:spcPts val="600"/>
              </a:spcBef>
            </a:pPr>
            <a:r>
              <a:rPr lang="en-US" dirty="0" smtClean="0"/>
              <a:t>Revaluation required to correct BOP deficit.</a:t>
            </a:r>
          </a:p>
          <a:p>
            <a:pPr lvl="1" eaLnBrk="1" hangingPunct="1">
              <a:spcBef>
                <a:spcPts val="1200"/>
              </a:spcBef>
            </a:pPr>
            <a:r>
              <a:rPr lang="en-US" sz="2300" b="1" dirty="0" smtClean="0"/>
              <a:t>Equal to 1 </a:t>
            </a:r>
            <a:r>
              <a:rPr lang="en-US" sz="2300" dirty="0" smtClean="0"/>
              <a:t>= change in exchange rate leaves balance of payments unchanged.</a:t>
            </a:r>
          </a:p>
        </p:txBody>
      </p:sp>
      <p:sp>
        <p:nvSpPr>
          <p:cNvPr id="12292"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endParaRPr lang="en-US" dirty="0" smtClean="0">
              <a:latin typeface="Times"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2800" b="1" dirty="0" smtClean="0">
                <a:latin typeface="Palatino Linotype" pitchFamily="18" charset="0"/>
              </a:rPr>
              <a:t>Elasticities in the Real World</a:t>
            </a:r>
          </a:p>
        </p:txBody>
      </p:sp>
      <p:sp>
        <p:nvSpPr>
          <p:cNvPr id="13315" name="Content Placeholder 2"/>
          <p:cNvSpPr>
            <a:spLocks noGrp="1"/>
          </p:cNvSpPr>
          <p:nvPr>
            <p:ph idx="1"/>
          </p:nvPr>
        </p:nvSpPr>
        <p:spPr/>
        <p:txBody>
          <a:bodyPr/>
          <a:lstStyle/>
          <a:p>
            <a:pPr eaLnBrk="1" hangingPunct="1">
              <a:spcBef>
                <a:spcPts val="1200"/>
              </a:spcBef>
            </a:pPr>
            <a:r>
              <a:rPr lang="en-US" sz="2600" dirty="0" smtClean="0"/>
              <a:t>Empirical evidence suggests that the Marshall-Lerner condition holds for the foreign exchange market, indicating a stable market.</a:t>
            </a:r>
          </a:p>
          <a:p>
            <a:pPr eaLnBrk="1" hangingPunct="1">
              <a:spcBef>
                <a:spcPts val="1200"/>
              </a:spcBef>
            </a:pPr>
            <a:r>
              <a:rPr lang="en-US" sz="2600" dirty="0" smtClean="0"/>
              <a:t>Quantity response to price change must be measured over longer time periods for accurate elasticity measures.</a:t>
            </a:r>
          </a:p>
          <a:p>
            <a:pPr marL="738188" lvl="1" indent="-280988" eaLnBrk="1" hangingPunct="1">
              <a:buNone/>
            </a:pPr>
            <a:endParaRPr lang="en-US" sz="2200" dirty="0" smtClean="0"/>
          </a:p>
          <a:p>
            <a:pPr lvl="1" eaLnBrk="1" hangingPunct="1"/>
            <a:endParaRPr lang="en-US" sz="2200" dirty="0" smtClean="0"/>
          </a:p>
        </p:txBody>
      </p:sp>
      <p:sp>
        <p:nvSpPr>
          <p:cNvPr id="1331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Text Box 2"/>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a:p>
        </p:txBody>
      </p:sp>
      <p:pic>
        <p:nvPicPr>
          <p:cNvPr id="18436" name="Picture 5" descr="w0102-n NEW.jpg                                                00044999&#10;CS1-Vol.04                     B95464D4:"/>
          <p:cNvPicPr preferRelativeResize="0">
            <a:picLocks noChangeAspect="1" noChangeArrowheads="1"/>
          </p:cNvPicPr>
          <p:nvPr/>
        </p:nvPicPr>
        <p:blipFill>
          <a:blip r:embed="rId2" cstate="print"/>
          <a:srcRect/>
          <a:stretch>
            <a:fillRect/>
          </a:stretch>
        </p:blipFill>
        <p:spPr bwMode="auto">
          <a:xfrm>
            <a:off x="2079625" y="439738"/>
            <a:ext cx="4984750" cy="5281612"/>
          </a:xfrm>
          <a:prstGeom prst="rect">
            <a:avLst/>
          </a:prstGeom>
          <a:noFill/>
          <a:ln w="9525">
            <a:noFill/>
            <a:miter lim="800000"/>
            <a:headEnd/>
            <a:tailEnd/>
          </a:ln>
        </p:spPr>
      </p:pic>
      <p:sp>
        <p:nvSpPr>
          <p:cNvPr id="18437" name="Text Box 6"/>
          <p:cNvSpPr txBox="1">
            <a:spLocks noChangeArrowheads="1"/>
          </p:cNvSpPr>
          <p:nvPr/>
        </p:nvSpPr>
        <p:spPr bwMode="auto">
          <a:xfrm>
            <a:off x="228600" y="5827713"/>
            <a:ext cx="8686800" cy="420687"/>
          </a:xfrm>
          <a:prstGeom prst="rect">
            <a:avLst/>
          </a:prstGeom>
          <a:noFill/>
          <a:ln w="9525">
            <a:noFill/>
            <a:miter lim="800000"/>
            <a:headEnd/>
            <a:tailEnd/>
          </a:ln>
        </p:spPr>
        <p:txBody>
          <a:bodyPr>
            <a:spAutoFit/>
          </a:bodyPr>
          <a:lstStyle/>
          <a:p>
            <a:pPr algn="ctr">
              <a:lnSpc>
                <a:spcPct val="90000"/>
              </a:lnSpc>
              <a:spcBef>
                <a:spcPct val="50000"/>
              </a:spcBef>
            </a:pPr>
            <a:r>
              <a:rPr lang="en-US" altLang="en-US" b="1"/>
              <a:t>FIGURE 16-4</a:t>
            </a:r>
            <a:r>
              <a:rPr lang="en-US" altLang="en-US"/>
              <a:t> The Identification Problem.</a:t>
            </a:r>
          </a:p>
        </p:txBody>
      </p:sp>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2800" b="1" dirty="0" smtClean="0">
                <a:latin typeface="Palatino Linotype" pitchFamily="18" charset="0"/>
              </a:rPr>
              <a:t>Elasticities in the Real World</a:t>
            </a:r>
          </a:p>
        </p:txBody>
      </p:sp>
      <p:sp>
        <p:nvSpPr>
          <p:cNvPr id="13315" name="Content Placeholder 2"/>
          <p:cNvSpPr>
            <a:spLocks noGrp="1"/>
          </p:cNvSpPr>
          <p:nvPr>
            <p:ph idx="1"/>
          </p:nvPr>
        </p:nvSpPr>
        <p:spPr/>
        <p:txBody>
          <a:bodyPr/>
          <a:lstStyle/>
          <a:p>
            <a:pPr eaLnBrk="1" hangingPunct="1"/>
            <a:r>
              <a:rPr lang="en-US" sz="2600" i="1" dirty="0" err="1" smtClean="0"/>
              <a:t>Junz</a:t>
            </a:r>
            <a:r>
              <a:rPr lang="en-US" sz="2600" dirty="0" smtClean="0"/>
              <a:t> and </a:t>
            </a:r>
            <a:r>
              <a:rPr lang="en-US" sz="2600" i="1" dirty="0" err="1" smtClean="0"/>
              <a:t>Rhomberg</a:t>
            </a:r>
            <a:r>
              <a:rPr lang="en-US" sz="2600" dirty="0" smtClean="0"/>
              <a:t> (1973) identified five possible lags in quantity responses to price changes in international trade:</a:t>
            </a:r>
          </a:p>
          <a:p>
            <a:pPr marL="738188" lvl="1" indent="-280988" eaLnBrk="1" hangingPunct="1">
              <a:spcBef>
                <a:spcPts val="1200"/>
              </a:spcBef>
              <a:buFont typeface="+mj-lt"/>
              <a:buAutoNum type="arabicPeriod"/>
            </a:pPr>
            <a:r>
              <a:rPr lang="en-US" sz="2400" i="1" dirty="0" smtClean="0"/>
              <a:t>Recognition lag </a:t>
            </a:r>
            <a:r>
              <a:rPr lang="en-US" sz="2300" dirty="0" smtClean="0"/>
              <a:t>before price change becomes evident.</a:t>
            </a:r>
          </a:p>
          <a:p>
            <a:pPr marL="738188" lvl="1" indent="-280988" eaLnBrk="1" hangingPunct="1">
              <a:spcBef>
                <a:spcPts val="1200"/>
              </a:spcBef>
              <a:buFont typeface="+mj-lt"/>
              <a:buAutoNum type="arabicPeriod"/>
            </a:pPr>
            <a:r>
              <a:rPr lang="en-US" sz="2400" i="1" dirty="0" smtClean="0"/>
              <a:t>Decision lag </a:t>
            </a:r>
            <a:r>
              <a:rPr lang="en-US" sz="2300" dirty="0" smtClean="0"/>
              <a:t>to take advantage of price changes.</a:t>
            </a:r>
          </a:p>
          <a:p>
            <a:pPr marL="738188" lvl="1" indent="-280988" eaLnBrk="1" hangingPunct="1">
              <a:spcBef>
                <a:spcPts val="1200"/>
              </a:spcBef>
              <a:buFont typeface="+mj-lt"/>
              <a:buAutoNum type="arabicPeriod"/>
            </a:pPr>
            <a:r>
              <a:rPr lang="en-US" sz="2400" i="1" dirty="0" smtClean="0"/>
              <a:t>Delivery lag </a:t>
            </a:r>
            <a:r>
              <a:rPr lang="en-US" sz="2300" dirty="0" smtClean="0"/>
              <a:t>of new orders placed</a:t>
            </a:r>
          </a:p>
          <a:p>
            <a:pPr marL="738188" lvl="1" indent="-280988" eaLnBrk="1" hangingPunct="1">
              <a:spcBef>
                <a:spcPts val="1200"/>
              </a:spcBef>
              <a:buFont typeface="+mj-lt"/>
              <a:buAutoNum type="arabicPeriod"/>
            </a:pPr>
            <a:r>
              <a:rPr lang="en-US" sz="2400" i="1" dirty="0" smtClean="0"/>
              <a:t>Replacement lag </a:t>
            </a:r>
            <a:r>
              <a:rPr lang="en-US" sz="2300" dirty="0" smtClean="0"/>
              <a:t>to use up available inventories before placing new orders.</a:t>
            </a:r>
          </a:p>
          <a:p>
            <a:pPr marL="738188" lvl="1" indent="-280988" eaLnBrk="1" hangingPunct="1">
              <a:spcBef>
                <a:spcPts val="1200"/>
              </a:spcBef>
              <a:buFont typeface="+mj-lt"/>
              <a:buAutoNum type="arabicPeriod"/>
            </a:pPr>
            <a:r>
              <a:rPr lang="en-US" sz="2400" i="1" dirty="0" smtClean="0"/>
              <a:t>Production lag </a:t>
            </a:r>
            <a:r>
              <a:rPr lang="en-US" sz="2300" dirty="0" smtClean="0"/>
              <a:t>to change output mix resulting from price changes.</a:t>
            </a:r>
          </a:p>
          <a:p>
            <a:pPr marL="738188" lvl="1" indent="-280988" eaLnBrk="1" hangingPunct="1">
              <a:buFont typeface="+mj-lt"/>
              <a:buAutoNum type="arabicPeriod"/>
            </a:pPr>
            <a:endParaRPr lang="en-US" sz="2200" dirty="0" smtClean="0"/>
          </a:p>
          <a:p>
            <a:pPr lvl="1" eaLnBrk="1" hangingPunct="1"/>
            <a:endParaRPr lang="en-US" sz="2200" dirty="0" smtClean="0"/>
          </a:p>
        </p:txBody>
      </p:sp>
      <p:sp>
        <p:nvSpPr>
          <p:cNvPr id="1331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2800" b="1" dirty="0" smtClean="0">
                <a:latin typeface="Palatino Linotype" pitchFamily="18" charset="0"/>
              </a:rPr>
              <a:t>Elasticities in the Real World</a:t>
            </a:r>
          </a:p>
        </p:txBody>
      </p:sp>
      <p:sp>
        <p:nvSpPr>
          <p:cNvPr id="13315" name="Content Placeholder 2"/>
          <p:cNvSpPr>
            <a:spLocks noGrp="1"/>
          </p:cNvSpPr>
          <p:nvPr>
            <p:ph idx="1"/>
          </p:nvPr>
        </p:nvSpPr>
        <p:spPr/>
        <p:txBody>
          <a:bodyPr/>
          <a:lstStyle/>
          <a:p>
            <a:pPr eaLnBrk="1" hangingPunct="1"/>
            <a:r>
              <a:rPr lang="en-US" b="1" dirty="0" smtClean="0"/>
              <a:t>J-Curve Effect</a:t>
            </a:r>
          </a:p>
          <a:p>
            <a:pPr lvl="1">
              <a:spcBef>
                <a:spcPts val="1200"/>
              </a:spcBef>
            </a:pPr>
            <a:r>
              <a:rPr lang="en-US" sz="2400" dirty="0" smtClean="0"/>
              <a:t>A nation’s trade balance may actually worsen soon after devaluation or depreciation before improving later on.</a:t>
            </a:r>
          </a:p>
          <a:p>
            <a:pPr lvl="1">
              <a:spcBef>
                <a:spcPts val="1200"/>
              </a:spcBef>
            </a:pPr>
            <a:r>
              <a:rPr lang="en-US" sz="2400" dirty="0" smtClean="0"/>
              <a:t>This occurs because import prices tend to rise faster than export prices, with quantities initially not changing much.</a:t>
            </a:r>
          </a:p>
          <a:p>
            <a:pPr lvl="1">
              <a:spcBef>
                <a:spcPts val="1200"/>
              </a:spcBef>
            </a:pPr>
            <a:r>
              <a:rPr lang="en-US" sz="2400" dirty="0" smtClean="0"/>
              <a:t>Over time, export prices catch up with import prices so initial deterioration in trade balance is reversed, generating a J-shaped pattern to exchange rate movements.</a:t>
            </a:r>
          </a:p>
          <a:p>
            <a:pPr lvl="1" eaLnBrk="1" hangingPunct="1"/>
            <a:endParaRPr lang="en-US" sz="2400" b="1" dirty="0" smtClean="0"/>
          </a:p>
          <a:p>
            <a:pPr lvl="1" eaLnBrk="1" hangingPunct="1"/>
            <a:endParaRPr lang="en-US" sz="2400" b="1" dirty="0" smtClean="0"/>
          </a:p>
          <a:p>
            <a:pPr lvl="1" eaLnBrk="1" hangingPunct="1"/>
            <a:endParaRPr lang="en-US" sz="2200" dirty="0" smtClean="0"/>
          </a:p>
          <a:p>
            <a:pPr lvl="1" eaLnBrk="1" hangingPunct="1"/>
            <a:endParaRPr lang="en-US" sz="2200" dirty="0" smtClean="0"/>
          </a:p>
        </p:txBody>
      </p:sp>
      <p:sp>
        <p:nvSpPr>
          <p:cNvPr id="1331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a:p>
        </p:txBody>
      </p:sp>
      <p:pic>
        <p:nvPicPr>
          <p:cNvPr id="19460" name="Picture 6" descr="16_05/w101.jpg                                                 00044999&#10;CS1-Vol.04                     B95464D4:"/>
          <p:cNvPicPr preferRelativeResize="0">
            <a:picLocks noChangeAspect="1" noChangeArrowheads="1"/>
          </p:cNvPicPr>
          <p:nvPr/>
        </p:nvPicPr>
        <p:blipFill>
          <a:blip r:embed="rId2" cstate="print"/>
          <a:srcRect/>
          <a:stretch>
            <a:fillRect/>
          </a:stretch>
        </p:blipFill>
        <p:spPr bwMode="auto">
          <a:xfrm>
            <a:off x="1679575" y="609600"/>
            <a:ext cx="5788025" cy="4767263"/>
          </a:xfrm>
          <a:prstGeom prst="rect">
            <a:avLst/>
          </a:prstGeom>
          <a:noFill/>
          <a:ln w="9525">
            <a:noFill/>
            <a:miter lim="800000"/>
            <a:headEnd/>
            <a:tailEnd/>
          </a:ln>
        </p:spPr>
      </p:pic>
      <p:sp>
        <p:nvSpPr>
          <p:cNvPr id="19461" name="Text Box 7"/>
          <p:cNvSpPr txBox="1">
            <a:spLocks noChangeArrowheads="1"/>
          </p:cNvSpPr>
          <p:nvPr/>
        </p:nvSpPr>
        <p:spPr bwMode="auto">
          <a:xfrm>
            <a:off x="228600" y="5529263"/>
            <a:ext cx="8686800" cy="420687"/>
          </a:xfrm>
          <a:prstGeom prst="rect">
            <a:avLst/>
          </a:prstGeom>
          <a:noFill/>
          <a:ln w="9525">
            <a:noFill/>
            <a:miter lim="800000"/>
            <a:headEnd/>
            <a:tailEnd/>
          </a:ln>
        </p:spPr>
        <p:txBody>
          <a:bodyPr>
            <a:spAutoFit/>
          </a:bodyPr>
          <a:lstStyle/>
          <a:p>
            <a:pPr algn="ctr">
              <a:lnSpc>
                <a:spcPct val="90000"/>
              </a:lnSpc>
              <a:spcBef>
                <a:spcPct val="50000"/>
              </a:spcBef>
            </a:pPr>
            <a:r>
              <a:rPr lang="en-US" altLang="en-US" b="1"/>
              <a:t>FIGURE 16-5</a:t>
            </a:r>
            <a:r>
              <a:rPr lang="en-US" altLang="en-US"/>
              <a:t> The J-Curve.</a:t>
            </a:r>
          </a:p>
        </p:txBody>
      </p:sp>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dirty="0">
                <a:latin typeface="Palatino Linotype" pitchFamily="18" charset="0"/>
              </a:rPr>
              <a:t>C</a:t>
            </a:r>
            <a:r>
              <a:rPr lang="en-US" sz="2800" b="1" dirty="0" smtClean="0">
                <a:latin typeface="Palatino Linotype" pitchFamily="18" charset="0"/>
              </a:rPr>
              <a:t>urrency Pass-Through</a:t>
            </a:r>
          </a:p>
        </p:txBody>
      </p:sp>
      <p:sp>
        <p:nvSpPr>
          <p:cNvPr id="14339" name="Content Placeholder 2"/>
          <p:cNvSpPr>
            <a:spLocks noGrp="1"/>
          </p:cNvSpPr>
          <p:nvPr>
            <p:ph idx="1"/>
          </p:nvPr>
        </p:nvSpPr>
        <p:spPr/>
        <p:txBody>
          <a:bodyPr/>
          <a:lstStyle/>
          <a:p>
            <a:pPr eaLnBrk="1" hangingPunct="1">
              <a:spcBef>
                <a:spcPts val="1200"/>
              </a:spcBef>
            </a:pPr>
            <a:r>
              <a:rPr lang="en-US" sz="2600" dirty="0" smtClean="0"/>
              <a:t>Changes in exchange rates may not be fully reflected in the price of imported goods.</a:t>
            </a:r>
          </a:p>
          <a:p>
            <a:pPr eaLnBrk="1" hangingPunct="1">
              <a:spcBef>
                <a:spcPts val="1200"/>
              </a:spcBef>
            </a:pPr>
            <a:r>
              <a:rPr lang="en-US" sz="2600" dirty="0" smtClean="0"/>
              <a:t>For example, a 10% depreciation of the currency may lead to a less than 10% increase in import prices.</a:t>
            </a:r>
          </a:p>
          <a:p>
            <a:pPr eaLnBrk="1" hangingPunct="1">
              <a:spcBef>
                <a:spcPts val="1200"/>
              </a:spcBef>
            </a:pPr>
            <a:r>
              <a:rPr lang="en-US" sz="2600" dirty="0" smtClean="0"/>
              <a:t>For the United States, it is estimated that the pass-through from dollar depreciation is about 42%.</a:t>
            </a:r>
          </a:p>
          <a:p>
            <a:pPr eaLnBrk="1" hangingPunct="1"/>
            <a:endParaRPr lang="en-US" dirty="0" smtClean="0"/>
          </a:p>
        </p:txBody>
      </p:sp>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extLst>
      <p:ext uri="{BB962C8B-B14F-4D97-AF65-F5344CB8AC3E}">
        <p14:creationId xmlns:p14="http://schemas.microsoft.com/office/powerpoint/2010/main" val="475346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dirty="0">
                <a:latin typeface="Palatino Linotype" pitchFamily="18" charset="0"/>
              </a:rPr>
              <a:t>C</a:t>
            </a:r>
            <a:r>
              <a:rPr lang="en-US" sz="2800" b="1" dirty="0" smtClean="0">
                <a:latin typeface="Palatino Linotype" pitchFamily="18" charset="0"/>
              </a:rPr>
              <a:t>urrency Pass-Through, continued</a:t>
            </a:r>
          </a:p>
        </p:txBody>
      </p:sp>
      <p:sp>
        <p:nvSpPr>
          <p:cNvPr id="14339" name="Content Placeholder 2"/>
          <p:cNvSpPr>
            <a:spLocks noGrp="1"/>
          </p:cNvSpPr>
          <p:nvPr>
            <p:ph idx="1"/>
          </p:nvPr>
        </p:nvSpPr>
        <p:spPr/>
        <p:txBody>
          <a:bodyPr/>
          <a:lstStyle/>
          <a:p>
            <a:pPr eaLnBrk="1" hangingPunct="1">
              <a:spcBef>
                <a:spcPts val="1200"/>
              </a:spcBef>
            </a:pPr>
            <a:r>
              <a:rPr lang="en-US" sz="2600" dirty="0" smtClean="0"/>
              <a:t>Exporters may not be willing to pass on the full price increase due to fears of losing market share</a:t>
            </a:r>
          </a:p>
          <a:p>
            <a:pPr eaLnBrk="1" hangingPunct="1">
              <a:spcBef>
                <a:spcPts val="1200"/>
              </a:spcBef>
            </a:pPr>
            <a:r>
              <a:rPr lang="en-US" sz="2600" dirty="0" smtClean="0"/>
              <a:t>It is costly to build new production and distribution facilities and to enter or leave markets.</a:t>
            </a:r>
          </a:p>
          <a:p>
            <a:pPr eaLnBrk="1" hangingPunct="1">
              <a:spcBef>
                <a:spcPts val="1200"/>
              </a:spcBef>
            </a:pPr>
            <a:r>
              <a:rPr lang="en-US" sz="2600" dirty="0" smtClean="0"/>
              <a:t>This </a:t>
            </a:r>
            <a:r>
              <a:rPr lang="en-US" sz="2600" i="1" dirty="0" smtClean="0"/>
              <a:t>beachhead effect</a:t>
            </a:r>
            <a:r>
              <a:rPr lang="en-US" sz="2600" dirty="0" smtClean="0"/>
              <a:t> implies that pass-through is likely to be incomplete, particularly in the short run.</a:t>
            </a:r>
          </a:p>
          <a:p>
            <a:pPr eaLnBrk="1" hangingPunct="1"/>
            <a:endParaRPr lang="en-US" dirty="0" smtClean="0"/>
          </a:p>
        </p:txBody>
      </p:sp>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extLst>
      <p:ext uri="{BB962C8B-B14F-4D97-AF65-F5344CB8AC3E}">
        <p14:creationId xmlns:p14="http://schemas.microsoft.com/office/powerpoint/2010/main" val="3655355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latin typeface="Palatino Linotype" pitchFamily="18" charset="0"/>
              </a:rPr>
              <a:t>Learning Goals:</a:t>
            </a:r>
          </a:p>
        </p:txBody>
      </p:sp>
      <p:sp>
        <p:nvSpPr>
          <p:cNvPr id="8195" name="Content Placeholder 2"/>
          <p:cNvSpPr>
            <a:spLocks noGrp="1"/>
          </p:cNvSpPr>
          <p:nvPr>
            <p:ph idx="1"/>
          </p:nvPr>
        </p:nvSpPr>
        <p:spPr/>
        <p:txBody>
          <a:bodyPr/>
          <a:lstStyle/>
          <a:p>
            <a:pPr eaLnBrk="1" hangingPunct="1"/>
            <a:r>
              <a:rPr lang="en-US" dirty="0" smtClean="0"/>
              <a:t>Understand the effect of a change in the exchange rate on the nation’s current account</a:t>
            </a:r>
          </a:p>
          <a:p>
            <a:pPr eaLnBrk="1" hangingPunct="1"/>
            <a:r>
              <a:rPr lang="en-US" dirty="0" smtClean="0"/>
              <a:t>Understand the meaning and importance of the “stability of the foreign exchange market”</a:t>
            </a:r>
          </a:p>
          <a:p>
            <a:pPr eaLnBrk="1" hangingPunct="1"/>
            <a:r>
              <a:rPr lang="en-US" dirty="0" smtClean="0"/>
              <a:t>Understand the meaning and importance of the exchange rate “pass-through”</a:t>
            </a:r>
          </a:p>
          <a:p>
            <a:pPr eaLnBrk="1" hangingPunct="1"/>
            <a:r>
              <a:rPr lang="en-US" dirty="0" smtClean="0"/>
              <a:t>Explain how the gold standard operated</a:t>
            </a:r>
          </a:p>
          <a:p>
            <a:pPr eaLnBrk="1" hangingPunct="1"/>
            <a:endParaRPr lang="en-US" dirty="0" smtClean="0"/>
          </a:p>
          <a:p>
            <a:pPr eaLnBrk="1" hangingPunct="1"/>
            <a:endParaRPr lang="en-US" dirty="0" smtClean="0"/>
          </a:p>
          <a:p>
            <a:pPr eaLnBrk="1" hangingPunct="1"/>
            <a:endParaRPr lang="en-US" dirty="0" smtClean="0"/>
          </a:p>
        </p:txBody>
      </p:sp>
      <p:sp>
        <p:nvSpPr>
          <p:cNvPr id="8196" name="Footer Placeholder 3"/>
          <p:cNvSpPr>
            <a:spLocks noGrp="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smtClean="0">
                <a:latin typeface="Palatino Linotype" pitchFamily="18" charset="0"/>
              </a:rPr>
              <a:t>Adjustment Under the Gold Standard</a:t>
            </a:r>
          </a:p>
        </p:txBody>
      </p:sp>
      <p:sp>
        <p:nvSpPr>
          <p:cNvPr id="14339" name="Content Placeholder 2"/>
          <p:cNvSpPr>
            <a:spLocks noGrp="1"/>
          </p:cNvSpPr>
          <p:nvPr>
            <p:ph idx="1"/>
          </p:nvPr>
        </p:nvSpPr>
        <p:spPr/>
        <p:txBody>
          <a:bodyPr/>
          <a:lstStyle/>
          <a:p>
            <a:pPr eaLnBrk="1" hangingPunct="1">
              <a:spcBef>
                <a:spcPts val="1200"/>
              </a:spcBef>
            </a:pPr>
            <a:r>
              <a:rPr lang="en-US" sz="2600" dirty="0" smtClean="0"/>
              <a:t>The </a:t>
            </a:r>
            <a:r>
              <a:rPr lang="en-US" sz="2600" b="1" dirty="0" smtClean="0"/>
              <a:t>gold standard </a:t>
            </a:r>
            <a:r>
              <a:rPr lang="en-US" sz="2600" dirty="0" smtClean="0"/>
              <a:t>operated from about 1880 to outbreak of World War I in 1914.</a:t>
            </a:r>
          </a:p>
          <a:p>
            <a:pPr eaLnBrk="1" hangingPunct="1">
              <a:spcBef>
                <a:spcPts val="1200"/>
              </a:spcBef>
            </a:pPr>
            <a:r>
              <a:rPr lang="en-US" sz="2600" dirty="0" smtClean="0"/>
              <a:t>Attempt to reestablish gold standard after the war failed in 1931 during Great Depression.</a:t>
            </a:r>
          </a:p>
          <a:p>
            <a:pPr eaLnBrk="1" hangingPunct="1">
              <a:spcBef>
                <a:spcPts val="1200"/>
              </a:spcBef>
            </a:pPr>
            <a:r>
              <a:rPr lang="en-US" sz="2600" dirty="0" smtClean="0"/>
              <a:t>Advantages and disadvantages of gold standard also apply to fixed exchange system (</a:t>
            </a:r>
            <a:r>
              <a:rPr lang="en-US" sz="2600" dirty="0" err="1" smtClean="0"/>
              <a:t>Bretton</a:t>
            </a:r>
            <a:r>
              <a:rPr lang="en-US" sz="2600" dirty="0" smtClean="0"/>
              <a:t> Woods, or gold-exchange standard) operating from World War II until its collapse in 1971.</a:t>
            </a:r>
          </a:p>
          <a:p>
            <a:pPr eaLnBrk="1" hangingPunct="1"/>
            <a:endParaRPr lang="en-US" dirty="0" smtClean="0"/>
          </a:p>
        </p:txBody>
      </p:sp>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extLst>
      <p:ext uri="{BB962C8B-B14F-4D97-AF65-F5344CB8AC3E}">
        <p14:creationId xmlns:p14="http://schemas.microsoft.com/office/powerpoint/2010/main" val="2506866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smtClean="0">
                <a:latin typeface="Palatino Linotype" pitchFamily="18" charset="0"/>
              </a:rPr>
              <a:t>Adjustment Under the Gold Standard</a:t>
            </a:r>
          </a:p>
        </p:txBody>
      </p:sp>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
        <p:nvSpPr>
          <p:cNvPr id="6" name="Rectangle 3"/>
          <p:cNvSpPr txBox="1">
            <a:spLocks noChangeArrowheads="1"/>
          </p:cNvSpPr>
          <p:nvPr/>
        </p:nvSpPr>
        <p:spPr bwMode="auto">
          <a:xfrm>
            <a:off x="865188" y="1639888"/>
            <a:ext cx="7772400" cy="452913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marL="341313" marR="0" lvl="0" indent="-341313" algn="l" defTabSz="914400" rtl="0" eaLnBrk="0" fontAlgn="base" latinLnBrk="0" hangingPunct="0">
              <a:lnSpc>
                <a:spcPct val="100000"/>
              </a:lnSpc>
              <a:spcBef>
                <a:spcPct val="20000"/>
              </a:spcBef>
              <a:spcAft>
                <a:spcPct val="0"/>
              </a:spcAft>
              <a:buClr>
                <a:srgbClr val="0B5395"/>
              </a:buClr>
              <a:buSzPct val="90000"/>
              <a:buFont typeface="Wingdings" pitchFamily="2" charset="2"/>
              <a:buChar char="n"/>
              <a:tabLst/>
              <a:defRPr/>
            </a:pPr>
            <a:r>
              <a:rPr kumimoji="0" lang="en-US" sz="2800" i="0" u="none" strike="noStrike" kern="0" cap="none" spc="0" normalizeH="0" baseline="0" noProof="0" dirty="0" smtClean="0">
                <a:ln>
                  <a:noFill/>
                </a:ln>
                <a:solidFill>
                  <a:schemeClr val="tx1"/>
                </a:solidFill>
                <a:effectLst/>
                <a:uLnTx/>
                <a:uFillTx/>
                <a:latin typeface="+mn-lt"/>
                <a:ea typeface="+mn-ea"/>
                <a:cs typeface="+mn-cs"/>
              </a:rPr>
              <a:t>Under the gold standard, each nation specified the gold content of its currency:</a:t>
            </a:r>
          </a:p>
          <a:p>
            <a:pPr marL="742950" marR="0" lvl="1" indent="-285750" algn="l" defTabSz="914400" rtl="0" eaLnBrk="0" fontAlgn="base" latinLnBrk="0" hangingPunct="0">
              <a:lnSpc>
                <a:spcPct val="100000"/>
              </a:lnSpc>
              <a:spcBef>
                <a:spcPts val="1200"/>
              </a:spcBef>
              <a:spcAft>
                <a:spcPct val="0"/>
              </a:spcAft>
              <a:buClr>
                <a:schemeClr val="accent1"/>
              </a:buClr>
              <a:buSzPct val="75000"/>
              <a:buFont typeface="Wingdings" pitchFamily="2" charset="2"/>
              <a:buChar char="n"/>
              <a:tabLst/>
              <a:defRPr/>
            </a:pPr>
            <a:r>
              <a:rPr kumimoji="0" lang="en-US" sz="2600" i="0" u="none" strike="noStrike" kern="0" cap="none" spc="0" normalizeH="0" baseline="0" noProof="0" dirty="0" smtClean="0">
                <a:ln>
                  <a:noFill/>
                </a:ln>
                <a:solidFill>
                  <a:schemeClr val="tx1"/>
                </a:solidFill>
                <a:effectLst/>
                <a:uLnTx/>
                <a:uFillTx/>
                <a:latin typeface="+mn-lt"/>
                <a:cs typeface="Arial" charset="0"/>
              </a:rPr>
              <a:t>£1 gold coin contained 113.0016 grains of gold</a:t>
            </a:r>
          </a:p>
          <a:p>
            <a:pPr marL="742950" marR="0" lvl="1" indent="-285750" algn="l" defTabSz="914400" rtl="0" eaLnBrk="0" fontAlgn="base" latinLnBrk="0" hangingPunct="0">
              <a:lnSpc>
                <a:spcPct val="100000"/>
              </a:lnSpc>
              <a:spcBef>
                <a:spcPts val="1200"/>
              </a:spcBef>
              <a:spcAft>
                <a:spcPct val="0"/>
              </a:spcAft>
              <a:buClr>
                <a:schemeClr val="accent1"/>
              </a:buClr>
              <a:buSzPct val="75000"/>
              <a:buFont typeface="Wingdings" pitchFamily="2" charset="2"/>
              <a:buChar char="n"/>
              <a:tabLst/>
              <a:defRPr/>
            </a:pPr>
            <a:r>
              <a:rPr kumimoji="0" lang="en-US" sz="2600" i="0" u="none" strike="noStrike" kern="0" cap="none" spc="0" normalizeH="0" baseline="0" noProof="0" dirty="0" smtClean="0">
                <a:ln>
                  <a:noFill/>
                </a:ln>
                <a:solidFill>
                  <a:schemeClr val="tx1"/>
                </a:solidFill>
                <a:effectLst/>
                <a:uLnTx/>
                <a:uFillTx/>
                <a:latin typeface="+mn-lt"/>
                <a:cs typeface="Arial" charset="0"/>
              </a:rPr>
              <a:t>$1 gold coin contained 23.22 grains of gold</a:t>
            </a:r>
          </a:p>
          <a:p>
            <a:pPr marL="742950" marR="0" lvl="1" indent="-285750" algn="l" defTabSz="914400" rtl="0" eaLnBrk="0" fontAlgn="base" latinLnBrk="0" hangingPunct="0">
              <a:lnSpc>
                <a:spcPct val="100000"/>
              </a:lnSpc>
              <a:spcBef>
                <a:spcPts val="1200"/>
              </a:spcBef>
              <a:spcAft>
                <a:spcPct val="0"/>
              </a:spcAft>
              <a:buClr>
                <a:schemeClr val="accent1"/>
              </a:buClr>
              <a:buSzPct val="75000"/>
              <a:buFont typeface="Wingdings" pitchFamily="2" charset="2"/>
              <a:buChar char="n"/>
              <a:tabLst/>
              <a:defRPr/>
            </a:pPr>
            <a:r>
              <a:rPr kumimoji="0" lang="en-US" sz="2600" i="0" u="none" strike="noStrike" kern="0" cap="none" spc="0" normalizeH="0" baseline="0" noProof="0" dirty="0" smtClean="0">
                <a:ln>
                  <a:noFill/>
                </a:ln>
                <a:solidFill>
                  <a:schemeClr val="tx1"/>
                </a:solidFill>
                <a:effectLst/>
                <a:uLnTx/>
                <a:uFillTx/>
                <a:latin typeface="+mn-lt"/>
                <a:cs typeface="Arial" charset="0"/>
              </a:rPr>
              <a:t>This implies a fixed exchange rate, or </a:t>
            </a:r>
            <a:r>
              <a:rPr kumimoji="0" lang="en-US" sz="2600" b="1" i="0" u="none" strike="noStrike" kern="0" cap="none" spc="0" normalizeH="0" baseline="0" noProof="0" dirty="0" smtClean="0">
                <a:ln>
                  <a:noFill/>
                </a:ln>
                <a:solidFill>
                  <a:schemeClr val="tx1"/>
                </a:solidFill>
                <a:effectLst/>
                <a:uLnTx/>
                <a:uFillTx/>
                <a:latin typeface="+mn-lt"/>
                <a:cs typeface="Arial" charset="0"/>
              </a:rPr>
              <a:t>mint parity</a:t>
            </a:r>
            <a:r>
              <a:rPr kumimoji="0" lang="en-US" sz="2600" i="0" u="none" strike="noStrike" kern="0" cap="none" spc="0" normalizeH="0" baseline="0" noProof="0" dirty="0" smtClean="0">
                <a:ln>
                  <a:noFill/>
                </a:ln>
                <a:solidFill>
                  <a:schemeClr val="tx1"/>
                </a:solidFill>
                <a:effectLst/>
                <a:uLnTx/>
                <a:uFillTx/>
                <a:latin typeface="+mn-lt"/>
                <a:cs typeface="Arial" charset="0"/>
              </a:rPr>
              <a:t>, of:</a:t>
            </a:r>
          </a:p>
          <a:p>
            <a:pPr marL="742950" marR="0" lvl="1" indent="-285750" algn="l" defTabSz="914400" rtl="0" eaLnBrk="0" fontAlgn="base" latinLnBrk="0" hangingPunct="0">
              <a:lnSpc>
                <a:spcPct val="100000"/>
              </a:lnSpc>
              <a:spcBef>
                <a:spcPct val="20000"/>
              </a:spcBef>
              <a:spcAft>
                <a:spcPct val="0"/>
              </a:spcAft>
              <a:buClr>
                <a:schemeClr val="accent1"/>
              </a:buClr>
              <a:buSzPct val="75000"/>
              <a:tabLst/>
              <a:defRPr/>
            </a:pPr>
            <a:endParaRPr kumimoji="0" lang="en-US" sz="2600" i="0" u="none" strike="noStrike" kern="0" cap="none" spc="0" normalizeH="0" baseline="0" noProof="0" dirty="0" smtClean="0">
              <a:ln>
                <a:noFill/>
              </a:ln>
              <a:solidFill>
                <a:schemeClr val="tx1"/>
              </a:solidFill>
              <a:effectLst/>
              <a:uLnTx/>
              <a:uFillTx/>
              <a:latin typeface="+mn-lt"/>
              <a:cs typeface="Arial" charset="0"/>
            </a:endParaRPr>
          </a:p>
          <a:p>
            <a:pPr marL="742950" lvl="1" indent="-285750">
              <a:spcBef>
                <a:spcPct val="20000"/>
              </a:spcBef>
              <a:buClr>
                <a:schemeClr val="accent1"/>
              </a:buClr>
              <a:buSzPct val="75000"/>
            </a:pPr>
            <a:r>
              <a:rPr lang="en-US" sz="2600" kern="0" dirty="0" smtClean="0">
                <a:latin typeface="+mn-lt"/>
                <a:cs typeface="Arial" charset="0"/>
              </a:rPr>
              <a:t>		</a:t>
            </a:r>
            <a:r>
              <a:rPr lang="en-US" sz="2600" b="1" kern="0" dirty="0" smtClean="0">
                <a:latin typeface="+mn-lt"/>
                <a:cs typeface="Arial" charset="0"/>
              </a:rPr>
              <a:t>    </a:t>
            </a:r>
            <a:r>
              <a:rPr lang="en-US" sz="2600" b="1" i="1" kern="0" dirty="0" smtClean="0">
                <a:latin typeface="+mn-lt"/>
                <a:cs typeface="Arial" charset="0"/>
              </a:rPr>
              <a:t>R</a:t>
            </a:r>
            <a:r>
              <a:rPr lang="en-US" sz="2600" b="1" kern="0" dirty="0" smtClean="0">
                <a:latin typeface="+mn-lt"/>
                <a:cs typeface="Arial" charset="0"/>
              </a:rPr>
              <a:t> = </a:t>
            </a:r>
            <a:r>
              <a:rPr lang="en-US" sz="2600" b="1" i="1" kern="0" dirty="0" smtClean="0">
                <a:latin typeface="+mn-lt"/>
                <a:cs typeface="Arial" charset="0"/>
              </a:rPr>
              <a:t>$/£</a:t>
            </a:r>
            <a:r>
              <a:rPr lang="en-US" sz="2600" b="1" kern="0" dirty="0" smtClean="0">
                <a:latin typeface="+mn-lt"/>
                <a:cs typeface="Arial" charset="0"/>
              </a:rPr>
              <a:t> = </a:t>
            </a:r>
            <a:r>
              <a:rPr kumimoji="0" lang="en-US" sz="2600" b="1" i="0" u="none" strike="noStrike" kern="0" cap="none" spc="0" normalizeH="0" baseline="0" noProof="0" dirty="0" smtClean="0">
                <a:ln>
                  <a:noFill/>
                </a:ln>
                <a:solidFill>
                  <a:schemeClr val="tx1"/>
                </a:solidFill>
                <a:effectLst/>
                <a:uLnTx/>
                <a:uFillTx/>
                <a:latin typeface="+mn-lt"/>
                <a:cs typeface="Arial" charset="0"/>
              </a:rPr>
              <a:t>113.0016 / 23.22 = $4.87/</a:t>
            </a:r>
            <a:r>
              <a:rPr kumimoji="0" lang="en-US" sz="2600" b="1" i="1" u="none" strike="noStrike" kern="0" cap="none" spc="0" normalizeH="0" baseline="0" noProof="0" dirty="0" smtClean="0">
                <a:ln>
                  <a:noFill/>
                </a:ln>
                <a:solidFill>
                  <a:schemeClr val="tx1"/>
                </a:solidFill>
                <a:effectLst/>
                <a:uLnTx/>
                <a:uFillTx/>
                <a:latin typeface="+mn-lt"/>
                <a:cs typeface="Arial" charset="0"/>
              </a:rPr>
              <a:t>£</a:t>
            </a:r>
            <a:endParaRPr kumimoji="0" lang="en-US" sz="2600" b="1" i="0" u="none" strike="noStrike" kern="0" cap="none" spc="0" normalizeH="0" baseline="0" noProof="0" dirty="0">
              <a:ln>
                <a:noFill/>
              </a:ln>
              <a:solidFill>
                <a:schemeClr val="tx1"/>
              </a:solidFill>
              <a:effectLst/>
              <a:uLnTx/>
              <a:uFillTx/>
              <a:latin typeface="+mn-lt"/>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smtClean="0">
                <a:latin typeface="Palatino Linotype" pitchFamily="18" charset="0"/>
              </a:rPr>
              <a:t>Adjustment Under the Gold Standard</a:t>
            </a:r>
          </a:p>
        </p:txBody>
      </p:sp>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
        <p:nvSpPr>
          <p:cNvPr id="5" name="Rectangle 3"/>
          <p:cNvSpPr txBox="1">
            <a:spLocks noChangeArrowheads="1"/>
          </p:cNvSpPr>
          <p:nvPr/>
        </p:nvSpPr>
        <p:spPr bwMode="auto">
          <a:xfrm>
            <a:off x="865188" y="1639888"/>
            <a:ext cx="7772400" cy="452913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marL="341313" marR="0" lvl="0" indent="-341313" algn="l" defTabSz="914400" rtl="0" eaLnBrk="0" fontAlgn="base" latinLnBrk="0" hangingPunct="0">
              <a:lnSpc>
                <a:spcPct val="100000"/>
              </a:lnSpc>
              <a:spcBef>
                <a:spcPts val="1200"/>
              </a:spcBef>
              <a:spcAft>
                <a:spcPct val="0"/>
              </a:spcAft>
              <a:buClr>
                <a:srgbClr val="0B5395"/>
              </a:buClr>
              <a:buSzPct val="90000"/>
              <a:buFont typeface="Wingdings" pitchFamily="2" charset="2"/>
              <a:buChar char="n"/>
              <a:tabLst/>
              <a:defRPr/>
            </a:pPr>
            <a:r>
              <a:rPr kumimoji="0" lang="en-US" sz="2600" i="0" u="none" strike="noStrike" kern="0" cap="none" spc="0" normalizeH="0" baseline="0" noProof="0" dirty="0" smtClean="0">
                <a:ln>
                  <a:noFill/>
                </a:ln>
                <a:solidFill>
                  <a:schemeClr val="tx1"/>
                </a:solidFill>
                <a:effectLst/>
                <a:uLnTx/>
                <a:uFillTx/>
                <a:latin typeface="+mn-lt"/>
                <a:ea typeface="+mn-ea"/>
                <a:cs typeface="Arial" charset="0"/>
              </a:rPr>
              <a:t>The cost of shipping gold from New York to London was approximately 3 cents.</a:t>
            </a:r>
          </a:p>
          <a:p>
            <a:pPr marL="341313" marR="0" lvl="0" indent="-341313" algn="l" defTabSz="914400" rtl="0" eaLnBrk="0" fontAlgn="base" latinLnBrk="0" hangingPunct="0">
              <a:lnSpc>
                <a:spcPct val="100000"/>
              </a:lnSpc>
              <a:spcBef>
                <a:spcPts val="1200"/>
              </a:spcBef>
              <a:spcAft>
                <a:spcPct val="0"/>
              </a:spcAft>
              <a:buClr>
                <a:srgbClr val="0B5395"/>
              </a:buClr>
              <a:buSzPct val="90000"/>
              <a:buFont typeface="Wingdings" pitchFamily="2" charset="2"/>
              <a:buChar char="n"/>
              <a:tabLst/>
              <a:defRPr/>
            </a:pPr>
            <a:r>
              <a:rPr kumimoji="0" lang="en-US" sz="2600" i="0" u="none" strike="noStrike" kern="0" cap="none" spc="0" normalizeH="0" baseline="0" noProof="0" dirty="0" smtClean="0">
                <a:ln>
                  <a:noFill/>
                </a:ln>
                <a:solidFill>
                  <a:schemeClr val="tx1"/>
                </a:solidFill>
                <a:effectLst/>
                <a:uLnTx/>
                <a:uFillTx/>
                <a:latin typeface="+mn-lt"/>
                <a:ea typeface="+mn-ea"/>
                <a:cs typeface="Arial" charset="0"/>
              </a:rPr>
              <a:t>So, </a:t>
            </a:r>
            <a:r>
              <a:rPr lang="en-US" sz="2600" kern="0" dirty="0" smtClean="0">
                <a:latin typeface="+mn-lt"/>
                <a:cs typeface="Arial" charset="0"/>
              </a:rPr>
              <a:t>t</a:t>
            </a:r>
            <a:r>
              <a:rPr kumimoji="0" lang="en-US" sz="2600" i="0" u="none" strike="noStrike" kern="0" cap="none" spc="0" normalizeH="0" baseline="0" noProof="0" dirty="0" smtClean="0">
                <a:ln>
                  <a:noFill/>
                </a:ln>
                <a:solidFill>
                  <a:schemeClr val="tx1"/>
                </a:solidFill>
                <a:effectLst/>
                <a:uLnTx/>
                <a:uFillTx/>
                <a:latin typeface="+mn-lt"/>
                <a:ea typeface="+mn-ea"/>
                <a:cs typeface="Arial" charset="0"/>
              </a:rPr>
              <a:t>he actual exchange rate would always lie between $4.84/£ (</a:t>
            </a:r>
            <a:r>
              <a:rPr kumimoji="0" lang="en-US" sz="2600" i="1" u="none" strike="noStrike" kern="0" cap="none" spc="0" normalizeH="0" baseline="0" noProof="0" dirty="0" smtClean="0">
                <a:ln>
                  <a:noFill/>
                </a:ln>
                <a:solidFill>
                  <a:schemeClr val="tx1"/>
                </a:solidFill>
                <a:effectLst/>
                <a:uLnTx/>
                <a:uFillTx/>
                <a:latin typeface="+mn-lt"/>
                <a:ea typeface="+mn-ea"/>
                <a:cs typeface="Arial" charset="0"/>
              </a:rPr>
              <a:t>gold import point</a:t>
            </a:r>
            <a:r>
              <a:rPr kumimoji="0" lang="en-US" sz="2600" i="0" u="none" strike="noStrike" kern="0" cap="none" spc="0" normalizeH="0" baseline="0" noProof="0" dirty="0" smtClean="0">
                <a:ln>
                  <a:noFill/>
                </a:ln>
                <a:solidFill>
                  <a:schemeClr val="tx1"/>
                </a:solidFill>
                <a:effectLst/>
                <a:uLnTx/>
                <a:uFillTx/>
                <a:latin typeface="+mn-lt"/>
                <a:ea typeface="+mn-ea"/>
                <a:cs typeface="Arial" charset="0"/>
              </a:rPr>
              <a:t>) and $4.90/£ (</a:t>
            </a:r>
            <a:r>
              <a:rPr kumimoji="0" lang="en-US" sz="2600" i="1" u="none" strike="noStrike" kern="0" cap="none" spc="0" normalizeH="0" baseline="0" noProof="0" dirty="0" smtClean="0">
                <a:ln>
                  <a:noFill/>
                </a:ln>
                <a:solidFill>
                  <a:schemeClr val="tx1"/>
                </a:solidFill>
                <a:effectLst/>
                <a:uLnTx/>
                <a:uFillTx/>
                <a:latin typeface="+mn-lt"/>
                <a:ea typeface="+mn-ea"/>
                <a:cs typeface="Arial" charset="0"/>
              </a:rPr>
              <a:t>gold export point</a:t>
            </a:r>
            <a:r>
              <a:rPr kumimoji="0" lang="en-US" sz="2600" i="0" u="none" strike="noStrike" kern="0" cap="none" spc="0" normalizeH="0" baseline="0" noProof="0" dirty="0" smtClean="0">
                <a:ln>
                  <a:noFill/>
                </a:ln>
                <a:solidFill>
                  <a:schemeClr val="tx1"/>
                </a:solidFill>
                <a:effectLst/>
                <a:uLnTx/>
                <a:uFillTx/>
                <a:latin typeface="+mn-lt"/>
                <a:ea typeface="+mn-ea"/>
                <a:cs typeface="Arial" charset="0"/>
              </a:rPr>
              <a:t>).</a:t>
            </a:r>
          </a:p>
          <a:p>
            <a:pPr marL="798513" lvl="1" indent="-341313">
              <a:spcBef>
                <a:spcPct val="20000"/>
              </a:spcBef>
              <a:buClr>
                <a:srgbClr val="0B5395"/>
              </a:buClr>
              <a:buSzPct val="90000"/>
              <a:buFont typeface="Wingdings" pitchFamily="2" charset="2"/>
              <a:buChar char="n"/>
            </a:pPr>
            <a:endParaRPr kumimoji="0" lang="en-US" i="0" u="none" strike="noStrike" kern="0" cap="none" spc="0" normalizeH="0" baseline="0" noProof="0" dirty="0" smtClean="0">
              <a:ln>
                <a:noFill/>
              </a:ln>
              <a:solidFill>
                <a:schemeClr val="tx1"/>
              </a:solidFill>
              <a:effectLst/>
              <a:uLnTx/>
              <a:uFillTx/>
              <a:latin typeface="+mn-lt"/>
              <a:ea typeface="+mn-ea"/>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smtClean="0">
                <a:latin typeface="Palatino Linotype" pitchFamily="18" charset="0"/>
              </a:rPr>
              <a:t>Adjustment Under the Gold Standard</a:t>
            </a:r>
          </a:p>
        </p:txBody>
      </p:sp>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
        <p:nvSpPr>
          <p:cNvPr id="5" name="Rectangle 3"/>
          <p:cNvSpPr txBox="1">
            <a:spLocks noChangeArrowheads="1"/>
          </p:cNvSpPr>
          <p:nvPr/>
        </p:nvSpPr>
        <p:spPr bwMode="auto">
          <a:xfrm>
            <a:off x="865188" y="1639888"/>
            <a:ext cx="7772400" cy="452913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marL="341313" marR="0" lvl="0" indent="-341313" algn="l" defTabSz="914400" rtl="0" eaLnBrk="0" fontAlgn="base" latinLnBrk="0" hangingPunct="0">
              <a:lnSpc>
                <a:spcPct val="100000"/>
              </a:lnSpc>
              <a:spcBef>
                <a:spcPct val="20000"/>
              </a:spcBef>
              <a:spcAft>
                <a:spcPct val="0"/>
              </a:spcAft>
              <a:buClr>
                <a:srgbClr val="0B5395"/>
              </a:buClr>
              <a:buSzPct val="90000"/>
              <a:buFont typeface="Wingdings" pitchFamily="2" charset="2"/>
              <a:buChar char="n"/>
              <a:tabLst/>
              <a:defRPr/>
            </a:pPr>
            <a:r>
              <a:rPr lang="en-US" sz="2600" kern="0" dirty="0" smtClean="0">
                <a:latin typeface="+mn-lt"/>
                <a:cs typeface="Arial" charset="0"/>
              </a:rPr>
              <a:t>The tendency of the dollar to depreciate (</a:t>
            </a:r>
            <a:r>
              <a:rPr lang="en-US" sz="2600" i="1" kern="0" dirty="0" smtClean="0">
                <a:latin typeface="+mn-lt"/>
                <a:cs typeface="Arial" charset="0"/>
              </a:rPr>
              <a:t>rise above gold export point</a:t>
            </a:r>
            <a:r>
              <a:rPr lang="en-US" sz="2600" kern="0" dirty="0" smtClean="0">
                <a:latin typeface="+mn-lt"/>
                <a:cs typeface="Arial" charset="0"/>
              </a:rPr>
              <a:t>) was countered by gold shipments from the United States.</a:t>
            </a:r>
          </a:p>
          <a:p>
            <a:pPr marL="798513" lvl="1" indent="-341313">
              <a:spcBef>
                <a:spcPct val="20000"/>
              </a:spcBef>
              <a:buClr>
                <a:srgbClr val="0B5395"/>
              </a:buClr>
              <a:buSzPct val="81000"/>
              <a:buFont typeface="Wingdings" pitchFamily="2" charset="2"/>
              <a:buChar char="n"/>
            </a:pPr>
            <a:r>
              <a:rPr kumimoji="0" lang="en-US" i="0" u="none" strike="noStrike" kern="0" cap="none" spc="0" normalizeH="0" baseline="0" noProof="0" dirty="0" smtClean="0">
                <a:ln>
                  <a:noFill/>
                </a:ln>
                <a:solidFill>
                  <a:schemeClr val="tx1"/>
                </a:solidFill>
                <a:effectLst/>
                <a:uLnTx/>
                <a:uFillTx/>
                <a:latin typeface="+mn-lt"/>
                <a:ea typeface="+mn-ea"/>
                <a:cs typeface="Arial" charset="0"/>
              </a:rPr>
              <a:t>Gold</a:t>
            </a:r>
            <a:r>
              <a:rPr kumimoji="0" lang="en-US" i="0" u="none" strike="noStrike" kern="0" cap="none" spc="0" normalizeH="0" noProof="0" dirty="0" smtClean="0">
                <a:ln>
                  <a:noFill/>
                </a:ln>
                <a:solidFill>
                  <a:schemeClr val="tx1"/>
                </a:solidFill>
                <a:effectLst/>
                <a:uLnTx/>
                <a:uFillTx/>
                <a:latin typeface="+mn-lt"/>
                <a:ea typeface="+mn-ea"/>
                <a:cs typeface="Arial" charset="0"/>
              </a:rPr>
              <a:t> outflows = size of U.S. balance of payments deficit.</a:t>
            </a:r>
          </a:p>
          <a:p>
            <a:pPr marL="798513" lvl="1" indent="-341313">
              <a:spcBef>
                <a:spcPct val="20000"/>
              </a:spcBef>
              <a:buClr>
                <a:srgbClr val="0B5395"/>
              </a:buClr>
              <a:buSzPct val="90000"/>
            </a:pPr>
            <a:endParaRPr kumimoji="0" lang="en-US" sz="1100" i="0" u="none" strike="noStrike" kern="0" cap="none" spc="0" normalizeH="0" noProof="0" dirty="0" smtClean="0">
              <a:ln>
                <a:noFill/>
              </a:ln>
              <a:solidFill>
                <a:schemeClr val="tx1"/>
              </a:solidFill>
              <a:effectLst/>
              <a:uLnTx/>
              <a:uFillTx/>
              <a:latin typeface="+mn-lt"/>
              <a:ea typeface="+mn-ea"/>
              <a:cs typeface="Arial" charset="0"/>
            </a:endParaRPr>
          </a:p>
          <a:p>
            <a:pPr marL="341313" lvl="0" indent="-341313">
              <a:spcBef>
                <a:spcPct val="20000"/>
              </a:spcBef>
              <a:buClr>
                <a:srgbClr val="0B5395"/>
              </a:buClr>
              <a:buSzPct val="90000"/>
              <a:buFont typeface="Wingdings" pitchFamily="2" charset="2"/>
              <a:buChar char="n"/>
              <a:defRPr/>
            </a:pPr>
            <a:r>
              <a:rPr lang="en-US" sz="2600" kern="0" dirty="0" smtClean="0">
                <a:latin typeface="+mn-lt"/>
                <a:cs typeface="Arial" charset="0"/>
              </a:rPr>
              <a:t>The tendency of the dollar to appreciate (</a:t>
            </a:r>
            <a:r>
              <a:rPr lang="en-US" sz="2600" i="1" kern="0" dirty="0" smtClean="0">
                <a:latin typeface="+mn-lt"/>
                <a:cs typeface="Arial" charset="0"/>
              </a:rPr>
              <a:t>fall below gold import point</a:t>
            </a:r>
            <a:r>
              <a:rPr lang="en-US" sz="2600" kern="0" dirty="0" smtClean="0">
                <a:latin typeface="+mn-lt"/>
                <a:cs typeface="Arial" charset="0"/>
              </a:rPr>
              <a:t>) was countered by gold shipments to the United States.</a:t>
            </a:r>
          </a:p>
          <a:p>
            <a:pPr marL="798513" lvl="1" indent="-341313">
              <a:spcBef>
                <a:spcPct val="20000"/>
              </a:spcBef>
              <a:buClr>
                <a:srgbClr val="0B5395"/>
              </a:buClr>
              <a:buSzPct val="80000"/>
              <a:buFont typeface="Wingdings" pitchFamily="2" charset="2"/>
              <a:buChar char="n"/>
            </a:pPr>
            <a:r>
              <a:rPr lang="en-US" kern="0" dirty="0" smtClean="0">
                <a:latin typeface="+mn-lt"/>
                <a:cs typeface="Arial" charset="0"/>
              </a:rPr>
              <a:t>Gold inflows = size of U.S. balance of payments surplus.</a:t>
            </a:r>
          </a:p>
          <a:p>
            <a:pPr marL="798513" lvl="1" indent="-341313">
              <a:spcBef>
                <a:spcPct val="20000"/>
              </a:spcBef>
              <a:buClr>
                <a:srgbClr val="0B5395"/>
              </a:buClr>
              <a:buSzPct val="90000"/>
              <a:buFont typeface="Wingdings" pitchFamily="2" charset="2"/>
              <a:buChar char="n"/>
            </a:pPr>
            <a:endParaRPr kumimoji="0" lang="en-US" i="0" u="none" strike="noStrike" kern="0" cap="none" spc="0" normalizeH="0" baseline="0" noProof="0" dirty="0" smtClean="0">
              <a:ln>
                <a:noFill/>
              </a:ln>
              <a:solidFill>
                <a:schemeClr val="tx1"/>
              </a:solidFill>
              <a:effectLst/>
              <a:uLnTx/>
              <a:uFillTx/>
              <a:latin typeface="+mn-lt"/>
              <a:ea typeface="+mn-ea"/>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smtClean="0">
                <a:latin typeface="Palatino Linotype" pitchFamily="18" charset="0"/>
              </a:rPr>
              <a:t>Adjustment Under the Gold Standard</a:t>
            </a:r>
          </a:p>
        </p:txBody>
      </p:sp>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
        <p:nvSpPr>
          <p:cNvPr id="6" name="Rectangle 3"/>
          <p:cNvSpPr txBox="1">
            <a:spLocks noChangeArrowheads="1"/>
          </p:cNvSpPr>
          <p:nvPr/>
        </p:nvSpPr>
        <p:spPr bwMode="auto">
          <a:xfrm>
            <a:off x="863775" y="1642420"/>
            <a:ext cx="7964176" cy="487562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marL="341313" lvl="0" indent="-341313">
              <a:lnSpc>
                <a:spcPct val="90000"/>
              </a:lnSpc>
              <a:spcBef>
                <a:spcPts val="1200"/>
              </a:spcBef>
              <a:buClr>
                <a:srgbClr val="0B5395"/>
              </a:buClr>
              <a:buSzPct val="90000"/>
              <a:buFont typeface="Wingdings" pitchFamily="2" charset="2"/>
              <a:buChar char="n"/>
            </a:pPr>
            <a:r>
              <a:rPr lang="en-US" sz="2600" kern="0" dirty="0" smtClean="0">
                <a:latin typeface="+mn-lt"/>
              </a:rPr>
              <a:t>The </a:t>
            </a:r>
            <a:r>
              <a:rPr lang="en-US" sz="2600" b="1" kern="0" dirty="0" smtClean="0">
                <a:latin typeface="+mn-lt"/>
              </a:rPr>
              <a:t>price-specie-flow mechanism </a:t>
            </a:r>
            <a:r>
              <a:rPr lang="en-US" sz="2600" kern="0" dirty="0" smtClean="0">
                <a:latin typeface="+mn-lt"/>
              </a:rPr>
              <a:t>is the automatic adjustment </a:t>
            </a:r>
            <a:r>
              <a:rPr kumimoji="0" lang="en-US" sz="2600" i="0" u="none" strike="noStrike" kern="0" cap="none" spc="0" normalizeH="0" baseline="0" noProof="0" dirty="0" smtClean="0">
                <a:ln>
                  <a:noFill/>
                </a:ln>
                <a:effectLst/>
                <a:uLnTx/>
                <a:uFillTx/>
                <a:latin typeface="+mn-lt"/>
                <a:ea typeface="+mn-ea"/>
                <a:cs typeface="+mn-cs"/>
              </a:rPr>
              <a:t>mechanism under the gold standard.</a:t>
            </a:r>
          </a:p>
          <a:p>
            <a:pPr marL="341313" marR="0" lvl="0" indent="-341313" algn="l" defTabSz="914400" rtl="0" eaLnBrk="0" fontAlgn="base" latinLnBrk="0" hangingPunct="0">
              <a:lnSpc>
                <a:spcPct val="90000"/>
              </a:lnSpc>
              <a:spcBef>
                <a:spcPts val="1200"/>
              </a:spcBef>
              <a:spcAft>
                <a:spcPct val="0"/>
              </a:spcAft>
              <a:buClr>
                <a:srgbClr val="0B5395"/>
              </a:buClr>
              <a:buSzPct val="90000"/>
              <a:buFont typeface="Wingdings" pitchFamily="2" charset="2"/>
              <a:buChar char="n"/>
              <a:tabLst/>
              <a:defRPr/>
            </a:pPr>
            <a:r>
              <a:rPr kumimoji="0" lang="en-US" sz="2600" i="0" u="none" strike="noStrike" kern="0" cap="none" spc="0" normalizeH="0" baseline="0" noProof="0" dirty="0" smtClean="0">
                <a:ln>
                  <a:noFill/>
                </a:ln>
                <a:effectLst/>
                <a:uLnTx/>
                <a:uFillTx/>
                <a:latin typeface="+mn-lt"/>
                <a:ea typeface="+mn-ea"/>
                <a:cs typeface="+mn-cs"/>
              </a:rPr>
              <a:t>If a trade imbalance exists, gold will flow from the country with a trade deficit to the country with a trade surplus.</a:t>
            </a:r>
          </a:p>
          <a:p>
            <a:pPr marL="798513" lvl="1" indent="-341313">
              <a:lnSpc>
                <a:spcPct val="90000"/>
              </a:lnSpc>
              <a:spcBef>
                <a:spcPts val="1200"/>
              </a:spcBef>
              <a:buClr>
                <a:srgbClr val="0B5395"/>
              </a:buClr>
              <a:buSzPct val="83000"/>
              <a:buFont typeface="Wingdings" pitchFamily="2" charset="2"/>
              <a:buChar char="n"/>
            </a:pPr>
            <a:r>
              <a:rPr kumimoji="0" lang="en-US" i="0" u="none" strike="noStrike" kern="0" cap="none" spc="0" normalizeH="0" baseline="0" noProof="0" dirty="0" smtClean="0">
                <a:ln>
                  <a:noFill/>
                </a:ln>
                <a:effectLst/>
                <a:uLnTx/>
                <a:uFillTx/>
                <a:latin typeface="+mn-lt"/>
                <a:ea typeface="+mn-ea"/>
                <a:cs typeface="+mn-cs"/>
              </a:rPr>
              <a:t>The fall in gold supplies in the trade deficit country reduces its money supply and pushes its price level lower.</a:t>
            </a:r>
          </a:p>
          <a:p>
            <a:pPr marL="798513" lvl="1" indent="-341313">
              <a:lnSpc>
                <a:spcPct val="90000"/>
              </a:lnSpc>
              <a:spcBef>
                <a:spcPts val="1200"/>
              </a:spcBef>
              <a:buClr>
                <a:srgbClr val="0B5395"/>
              </a:buClr>
              <a:buSzPct val="83000"/>
              <a:buFont typeface="Wingdings" pitchFamily="2" charset="2"/>
              <a:buChar char="n"/>
            </a:pPr>
            <a:r>
              <a:rPr kumimoji="0" lang="en-US" i="0" u="none" strike="noStrike" kern="0" cap="none" spc="0" normalizeH="0" baseline="0" noProof="0" dirty="0" smtClean="0">
                <a:ln>
                  <a:noFill/>
                </a:ln>
                <a:effectLst/>
                <a:uLnTx/>
                <a:uFillTx/>
                <a:latin typeface="+mn-lt"/>
                <a:ea typeface="+mn-ea"/>
                <a:cs typeface="+mn-cs"/>
              </a:rPr>
              <a:t>The increase in gold supplies in the trade surplus country increases its money supply and raises its price level.</a:t>
            </a:r>
            <a:endParaRPr kumimoji="0" lang="en-US" i="0" u="none" strike="noStrike" kern="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smtClean="0">
                <a:latin typeface="Palatino Linotype" pitchFamily="18" charset="0"/>
              </a:rPr>
              <a:t>Adjustment Under the Gold Standard</a:t>
            </a:r>
          </a:p>
        </p:txBody>
      </p:sp>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
        <p:nvSpPr>
          <p:cNvPr id="5" name="Rectangle 3"/>
          <p:cNvSpPr txBox="1">
            <a:spLocks noChangeArrowheads="1"/>
          </p:cNvSpPr>
          <p:nvPr/>
        </p:nvSpPr>
        <p:spPr bwMode="auto">
          <a:xfrm>
            <a:off x="863775" y="1642420"/>
            <a:ext cx="8032820" cy="487562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marL="341313" marR="0" lvl="0" indent="-341313" algn="l" defTabSz="914400" rtl="0" eaLnBrk="0" fontAlgn="base" latinLnBrk="0" hangingPunct="0">
              <a:lnSpc>
                <a:spcPct val="100000"/>
              </a:lnSpc>
              <a:spcBef>
                <a:spcPct val="20000"/>
              </a:spcBef>
              <a:spcAft>
                <a:spcPct val="0"/>
              </a:spcAft>
              <a:buClr>
                <a:srgbClr val="0B5395"/>
              </a:buClr>
              <a:buSzPct val="90000"/>
              <a:buFont typeface="Wingdings" pitchFamily="2" charset="2"/>
              <a:buChar char="n"/>
              <a:tabLst/>
              <a:defRPr/>
            </a:pPr>
            <a:r>
              <a:rPr kumimoji="0" lang="en-US" sz="2800" i="0" u="none" strike="noStrike" kern="0" cap="none" spc="0" normalizeH="0" baseline="0" noProof="0" dirty="0" smtClean="0">
                <a:ln>
                  <a:noFill/>
                </a:ln>
                <a:solidFill>
                  <a:schemeClr val="tx1"/>
                </a:solidFill>
                <a:effectLst/>
                <a:uLnTx/>
                <a:uFillTx/>
                <a:latin typeface="+mn-lt"/>
                <a:ea typeface="+mn-ea"/>
                <a:cs typeface="+mn-cs"/>
              </a:rPr>
              <a:t>The price level movement is based on the </a:t>
            </a:r>
            <a:r>
              <a:rPr lang="en-US" sz="2800" b="1" kern="0" dirty="0" smtClean="0">
                <a:latin typeface="+mn-lt"/>
              </a:rPr>
              <a:t>quantity theory of money</a:t>
            </a:r>
            <a:r>
              <a:rPr lang="en-US" sz="2800" kern="0" dirty="0" smtClean="0">
                <a:latin typeface="+mn-lt"/>
              </a:rPr>
              <a:t>:</a:t>
            </a:r>
          </a:p>
          <a:p>
            <a:pPr marL="341313" marR="0" lvl="0" indent="-341313" algn="l" defTabSz="914400" rtl="0" eaLnBrk="0" fontAlgn="base" latinLnBrk="0" hangingPunct="0">
              <a:lnSpc>
                <a:spcPct val="100000"/>
              </a:lnSpc>
              <a:spcBef>
                <a:spcPct val="20000"/>
              </a:spcBef>
              <a:spcAft>
                <a:spcPct val="0"/>
              </a:spcAft>
              <a:buClr>
                <a:srgbClr val="0B5395"/>
              </a:buClr>
              <a:buSzPct val="90000"/>
              <a:tabLst/>
              <a:defRPr/>
            </a:pPr>
            <a:endParaRPr lang="en-US" sz="2800" kern="0" dirty="0" smtClean="0">
              <a:latin typeface="+mn-lt"/>
            </a:endParaRPr>
          </a:p>
          <a:p>
            <a:pPr marL="341313" marR="0" lvl="0" indent="-341313" algn="l" defTabSz="914400" rtl="0" eaLnBrk="0" fontAlgn="base" latinLnBrk="0" hangingPunct="0">
              <a:lnSpc>
                <a:spcPct val="100000"/>
              </a:lnSpc>
              <a:spcBef>
                <a:spcPct val="20000"/>
              </a:spcBef>
              <a:spcAft>
                <a:spcPct val="0"/>
              </a:spcAft>
              <a:buClr>
                <a:srgbClr val="0B5395"/>
              </a:buClr>
              <a:buSzPct val="90000"/>
              <a:tabLst/>
              <a:defRPr/>
            </a:pPr>
            <a:r>
              <a:rPr kumimoji="0" lang="en-US" i="0" u="none" strike="noStrike" kern="0" cap="none" spc="0" normalizeH="0" baseline="0" noProof="0" dirty="0" smtClean="0">
                <a:ln>
                  <a:noFill/>
                </a:ln>
                <a:solidFill>
                  <a:schemeClr val="tx1"/>
                </a:solidFill>
                <a:effectLst/>
                <a:uLnTx/>
                <a:uFillTx/>
                <a:latin typeface="+mn-lt"/>
                <a:ea typeface="+mn-ea"/>
                <a:cs typeface="+mn-cs"/>
              </a:rPr>
              <a:t>				   </a:t>
            </a:r>
            <a:r>
              <a:rPr kumimoji="0" lang="en-US" b="1" i="1" u="none" strike="noStrike" kern="0" cap="none" spc="0" normalizeH="0" baseline="0" noProof="0" dirty="0" smtClean="0">
                <a:ln>
                  <a:noFill/>
                </a:ln>
                <a:solidFill>
                  <a:schemeClr val="tx1"/>
                </a:solidFill>
                <a:effectLst/>
                <a:uLnTx/>
                <a:uFillTx/>
                <a:latin typeface="+mn-lt"/>
                <a:ea typeface="+mn-ea"/>
                <a:cs typeface="+mn-cs"/>
              </a:rPr>
              <a:t>M</a:t>
            </a:r>
            <a:r>
              <a:rPr kumimoji="0" lang="en-US" b="1" i="1" u="none" strike="noStrike" kern="0" cap="none" spc="0" normalizeH="0" baseline="0" noProof="0" dirty="0" smtClean="0">
                <a:ln>
                  <a:noFill/>
                </a:ln>
                <a:solidFill>
                  <a:schemeClr val="tx1"/>
                </a:solidFill>
                <a:effectLst/>
                <a:uLnTx/>
                <a:uFillTx/>
                <a:latin typeface="+mn-lt"/>
                <a:ea typeface="+mn-ea"/>
                <a:cs typeface="Arial" charset="0"/>
              </a:rPr>
              <a:t>V = PQ</a:t>
            </a:r>
          </a:p>
          <a:p>
            <a:pPr marL="341313" marR="0" lvl="0" indent="-341313" algn="l" defTabSz="914400" rtl="0" eaLnBrk="0" fontAlgn="base" latinLnBrk="0" hangingPunct="0">
              <a:lnSpc>
                <a:spcPct val="100000"/>
              </a:lnSpc>
              <a:spcBef>
                <a:spcPct val="20000"/>
              </a:spcBef>
              <a:spcAft>
                <a:spcPct val="0"/>
              </a:spcAft>
              <a:buClr>
                <a:srgbClr val="0B5395"/>
              </a:buClr>
              <a:buSzPct val="90000"/>
              <a:tabLst/>
              <a:defRPr/>
            </a:pPr>
            <a:endParaRPr kumimoji="0" lang="en-US" sz="2800" b="1" i="1" u="none" strike="noStrike" kern="0" cap="none" spc="0" normalizeH="0" baseline="0" noProof="0" dirty="0" smtClean="0">
              <a:ln>
                <a:noFill/>
              </a:ln>
              <a:solidFill>
                <a:schemeClr val="tx1"/>
              </a:solidFill>
              <a:effectLst/>
              <a:uLnTx/>
              <a:uFillTx/>
              <a:latin typeface="+mn-lt"/>
              <a:ea typeface="+mn-ea"/>
              <a:cs typeface="Arial" charset="0"/>
            </a:endParaRPr>
          </a:p>
          <a:p>
            <a:pPr marL="798513" lvl="1" indent="-341313">
              <a:spcBef>
                <a:spcPct val="20000"/>
              </a:spcBef>
              <a:buClr>
                <a:srgbClr val="0B5395"/>
              </a:buClr>
              <a:buSzPct val="90000"/>
            </a:pPr>
            <a:r>
              <a:rPr kumimoji="0" lang="en-US" i="0" u="none" strike="noStrike" kern="0" cap="none" spc="0" normalizeH="0" baseline="0" noProof="0" dirty="0" smtClean="0">
                <a:ln>
                  <a:noFill/>
                </a:ln>
                <a:solidFill>
                  <a:schemeClr val="tx1"/>
                </a:solidFill>
                <a:effectLst/>
                <a:uLnTx/>
                <a:uFillTx/>
                <a:latin typeface="+mn-lt"/>
                <a:ea typeface="+mn-ea"/>
                <a:cs typeface="Arial" charset="0"/>
              </a:rPr>
              <a:t>	 where 	</a:t>
            </a:r>
            <a:r>
              <a:rPr kumimoji="0" lang="en-US" i="1" u="none" strike="noStrike" kern="0" cap="none" spc="0" normalizeH="0" baseline="0" noProof="0" dirty="0" smtClean="0">
                <a:ln>
                  <a:noFill/>
                </a:ln>
                <a:solidFill>
                  <a:schemeClr val="tx1"/>
                </a:solidFill>
                <a:effectLst/>
                <a:uLnTx/>
                <a:uFillTx/>
                <a:latin typeface="+mn-lt"/>
                <a:ea typeface="+mn-ea"/>
                <a:cs typeface="Arial" charset="0"/>
              </a:rPr>
              <a:t>M</a:t>
            </a:r>
            <a:r>
              <a:rPr kumimoji="0" lang="en-US" i="0" u="none" strike="noStrike" kern="0" cap="none" spc="0" normalizeH="0" baseline="0" noProof="0" dirty="0" smtClean="0">
                <a:ln>
                  <a:noFill/>
                </a:ln>
                <a:solidFill>
                  <a:schemeClr val="tx1"/>
                </a:solidFill>
                <a:effectLst/>
                <a:uLnTx/>
                <a:uFillTx/>
                <a:latin typeface="+mn-lt"/>
                <a:ea typeface="+mn-ea"/>
                <a:cs typeface="Arial" charset="0"/>
              </a:rPr>
              <a:t> = money supply</a:t>
            </a:r>
          </a:p>
          <a:p>
            <a:pPr marL="798513" lvl="1" indent="-341313">
              <a:spcBef>
                <a:spcPct val="20000"/>
              </a:spcBef>
              <a:buClr>
                <a:srgbClr val="0B5395"/>
              </a:buClr>
              <a:buSzPct val="90000"/>
            </a:pPr>
            <a:r>
              <a:rPr kumimoji="0" lang="en-US" i="0" u="none" strike="noStrike" kern="0" cap="none" spc="0" normalizeH="0" baseline="0" noProof="0" dirty="0" smtClean="0">
                <a:ln>
                  <a:noFill/>
                </a:ln>
                <a:solidFill>
                  <a:schemeClr val="tx1"/>
                </a:solidFill>
                <a:effectLst/>
                <a:uLnTx/>
                <a:uFillTx/>
                <a:latin typeface="+mn-lt"/>
                <a:ea typeface="+mn-ea"/>
                <a:cs typeface="Arial" charset="0"/>
              </a:rPr>
              <a:t>		     	</a:t>
            </a:r>
            <a:r>
              <a:rPr kumimoji="0" lang="en-US" i="1" u="none" strike="noStrike" kern="0" cap="none" spc="0" normalizeH="0" baseline="0" noProof="0" dirty="0" smtClean="0">
                <a:ln>
                  <a:noFill/>
                </a:ln>
                <a:solidFill>
                  <a:schemeClr val="tx1"/>
                </a:solidFill>
                <a:effectLst/>
                <a:uLnTx/>
                <a:uFillTx/>
                <a:latin typeface="+mn-lt"/>
                <a:ea typeface="+mn-ea"/>
                <a:cs typeface="Arial" charset="0"/>
              </a:rPr>
              <a:t>V</a:t>
            </a:r>
            <a:r>
              <a:rPr kumimoji="0" lang="en-US" i="0" u="none" strike="noStrike" kern="0" cap="none" spc="0" normalizeH="0" baseline="0" noProof="0" dirty="0" smtClean="0">
                <a:ln>
                  <a:noFill/>
                </a:ln>
                <a:solidFill>
                  <a:schemeClr val="tx1"/>
                </a:solidFill>
                <a:effectLst/>
                <a:uLnTx/>
                <a:uFillTx/>
                <a:latin typeface="+mn-lt"/>
                <a:ea typeface="+mn-ea"/>
                <a:cs typeface="Arial" charset="0"/>
              </a:rPr>
              <a:t> = velocity of circulation of money</a:t>
            </a:r>
          </a:p>
          <a:p>
            <a:pPr marL="798513" lvl="1" indent="-341313">
              <a:spcBef>
                <a:spcPct val="20000"/>
              </a:spcBef>
              <a:buClr>
                <a:srgbClr val="0B5395"/>
              </a:buClr>
              <a:buSzPct val="90000"/>
            </a:pPr>
            <a:r>
              <a:rPr kumimoji="0" lang="en-US" i="0" u="none" strike="noStrike" kern="0" cap="none" spc="0" normalizeH="0" baseline="0" noProof="0" dirty="0" smtClean="0">
                <a:ln>
                  <a:noFill/>
                </a:ln>
                <a:solidFill>
                  <a:schemeClr val="tx1"/>
                </a:solidFill>
                <a:effectLst/>
                <a:uLnTx/>
                <a:uFillTx/>
                <a:latin typeface="+mn-lt"/>
                <a:ea typeface="+mn-ea"/>
                <a:cs typeface="Arial" charset="0"/>
              </a:rPr>
              <a:t>		     	</a:t>
            </a:r>
            <a:r>
              <a:rPr kumimoji="0" lang="en-US" i="1" u="none" strike="noStrike" kern="0" cap="none" spc="0" normalizeH="0" baseline="0" noProof="0" dirty="0" smtClean="0">
                <a:ln>
                  <a:noFill/>
                </a:ln>
                <a:solidFill>
                  <a:schemeClr val="tx1"/>
                </a:solidFill>
                <a:effectLst/>
                <a:uLnTx/>
                <a:uFillTx/>
                <a:latin typeface="+mn-lt"/>
                <a:ea typeface="+mn-ea"/>
                <a:cs typeface="Arial" charset="0"/>
              </a:rPr>
              <a:t>P</a:t>
            </a:r>
            <a:r>
              <a:rPr kumimoji="0" lang="en-US" i="0" u="none" strike="noStrike" kern="0" cap="none" spc="0" normalizeH="0" baseline="0" noProof="0" dirty="0" smtClean="0">
                <a:ln>
                  <a:noFill/>
                </a:ln>
                <a:solidFill>
                  <a:schemeClr val="tx1"/>
                </a:solidFill>
                <a:effectLst/>
                <a:uLnTx/>
                <a:uFillTx/>
                <a:latin typeface="+mn-lt"/>
                <a:ea typeface="+mn-ea"/>
                <a:cs typeface="Arial" charset="0"/>
              </a:rPr>
              <a:t> = general price index</a:t>
            </a:r>
          </a:p>
          <a:p>
            <a:pPr marL="798513" lvl="1" indent="-341313">
              <a:spcBef>
                <a:spcPct val="20000"/>
              </a:spcBef>
              <a:buClr>
                <a:srgbClr val="0B5395"/>
              </a:buClr>
              <a:buSzPct val="90000"/>
            </a:pPr>
            <a:r>
              <a:rPr lang="en-US" kern="0" dirty="0" smtClean="0">
                <a:latin typeface="+mn-lt"/>
                <a:cs typeface="Arial" charset="0"/>
              </a:rPr>
              <a:t>		     	</a:t>
            </a:r>
            <a:r>
              <a:rPr kumimoji="0" lang="en-US" i="1" u="none" strike="noStrike" kern="0" cap="none" spc="0" normalizeH="0" baseline="0" noProof="0" dirty="0" smtClean="0">
                <a:ln>
                  <a:noFill/>
                </a:ln>
                <a:solidFill>
                  <a:schemeClr val="tx1"/>
                </a:solidFill>
                <a:effectLst/>
                <a:uLnTx/>
                <a:uFillTx/>
                <a:latin typeface="+mn-lt"/>
                <a:ea typeface="+mn-ea"/>
                <a:cs typeface="Arial" charset="0"/>
              </a:rPr>
              <a:t>Q</a:t>
            </a:r>
            <a:r>
              <a:rPr kumimoji="0" lang="en-US" i="0" u="none" strike="noStrike" kern="0" cap="none" spc="0" normalizeH="0" baseline="0" noProof="0" dirty="0" smtClean="0">
                <a:ln>
                  <a:noFill/>
                </a:ln>
                <a:solidFill>
                  <a:schemeClr val="tx1"/>
                </a:solidFill>
                <a:effectLst/>
                <a:uLnTx/>
                <a:uFillTx/>
                <a:latin typeface="+mn-lt"/>
                <a:ea typeface="+mn-ea"/>
                <a:cs typeface="Arial" charset="0"/>
              </a:rPr>
              <a:t> = physical output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smtClean="0">
                <a:latin typeface="Palatino Linotype" pitchFamily="18" charset="0"/>
              </a:rPr>
              <a:t>Adjustment Under the Gold Standard</a:t>
            </a:r>
          </a:p>
        </p:txBody>
      </p:sp>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
        <p:nvSpPr>
          <p:cNvPr id="5" name="Rectangle 3"/>
          <p:cNvSpPr txBox="1">
            <a:spLocks noChangeArrowheads="1"/>
          </p:cNvSpPr>
          <p:nvPr/>
        </p:nvSpPr>
        <p:spPr bwMode="auto">
          <a:xfrm>
            <a:off x="863775" y="1642420"/>
            <a:ext cx="8032820" cy="487562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marL="341313" marR="0" lvl="0" indent="-341313" algn="l" defTabSz="914400" rtl="0" eaLnBrk="0" fontAlgn="base" latinLnBrk="0" hangingPunct="0">
              <a:lnSpc>
                <a:spcPct val="100000"/>
              </a:lnSpc>
              <a:spcBef>
                <a:spcPts val="1200"/>
              </a:spcBef>
              <a:spcAft>
                <a:spcPct val="0"/>
              </a:spcAft>
              <a:buClr>
                <a:srgbClr val="0B5395"/>
              </a:buClr>
              <a:buSzPct val="90000"/>
              <a:buFont typeface="Wingdings" pitchFamily="2" charset="2"/>
              <a:buChar char="n"/>
              <a:tabLst/>
              <a:defRPr/>
            </a:pPr>
            <a:r>
              <a:rPr kumimoji="0" lang="en-US" sz="2600" i="0" u="none" strike="noStrike" kern="0" cap="none" spc="0" normalizeH="0" baseline="0" noProof="0" dirty="0" smtClean="0">
                <a:ln>
                  <a:noFill/>
                </a:ln>
                <a:solidFill>
                  <a:schemeClr val="tx1"/>
                </a:solidFill>
                <a:effectLst/>
                <a:uLnTx/>
                <a:uFillTx/>
                <a:latin typeface="+mn-lt"/>
                <a:ea typeface="+mn-ea"/>
                <a:cs typeface="Arial" charset="0"/>
              </a:rPr>
              <a:t>As the price level falls in the country with a trade deficit, exports of its goods and services will be encouraged.</a:t>
            </a:r>
            <a:r>
              <a:rPr kumimoji="0" lang="en-US" sz="2600" i="0" u="none" strike="noStrike" kern="0" cap="none" spc="0" normalizeH="0" noProof="0" dirty="0" smtClean="0">
                <a:ln>
                  <a:noFill/>
                </a:ln>
                <a:solidFill>
                  <a:schemeClr val="tx1"/>
                </a:solidFill>
                <a:effectLst/>
                <a:uLnTx/>
                <a:uFillTx/>
                <a:latin typeface="+mn-lt"/>
                <a:ea typeface="+mn-ea"/>
                <a:cs typeface="Arial" charset="0"/>
              </a:rPr>
              <a:t>  </a:t>
            </a:r>
          </a:p>
          <a:p>
            <a:pPr marL="341313" marR="0" lvl="0" indent="-341313" algn="l" defTabSz="914400" rtl="0" eaLnBrk="0" fontAlgn="base" latinLnBrk="0" hangingPunct="0">
              <a:lnSpc>
                <a:spcPct val="100000"/>
              </a:lnSpc>
              <a:spcBef>
                <a:spcPts val="1200"/>
              </a:spcBef>
              <a:spcAft>
                <a:spcPct val="0"/>
              </a:spcAft>
              <a:buClr>
                <a:srgbClr val="0B5395"/>
              </a:buClr>
              <a:buSzPct val="90000"/>
              <a:buFont typeface="Wingdings" pitchFamily="2" charset="2"/>
              <a:buChar char="n"/>
              <a:tabLst/>
              <a:defRPr/>
            </a:pPr>
            <a:r>
              <a:rPr kumimoji="0" lang="en-US" sz="2600" i="0" u="none" strike="noStrike" kern="0" cap="none" spc="0" normalizeH="0" noProof="0" dirty="0" smtClean="0">
                <a:ln>
                  <a:noFill/>
                </a:ln>
                <a:solidFill>
                  <a:schemeClr val="tx1"/>
                </a:solidFill>
                <a:effectLst/>
                <a:uLnTx/>
                <a:uFillTx/>
                <a:latin typeface="+mn-lt"/>
                <a:ea typeface="+mn-ea"/>
                <a:cs typeface="Arial" charset="0"/>
              </a:rPr>
              <a:t>A</a:t>
            </a:r>
            <a:r>
              <a:rPr kumimoji="0" lang="en-US" sz="2600" i="0" u="none" strike="noStrike" kern="0" cap="none" spc="0" normalizeH="0" baseline="0" noProof="0" dirty="0" smtClean="0">
                <a:ln>
                  <a:noFill/>
                </a:ln>
                <a:solidFill>
                  <a:schemeClr val="tx1"/>
                </a:solidFill>
                <a:effectLst/>
                <a:uLnTx/>
                <a:uFillTx/>
                <a:latin typeface="+mn-lt"/>
                <a:ea typeface="+mn-ea"/>
                <a:cs typeface="Arial" charset="0"/>
              </a:rPr>
              <a:t>s the price level increases in the country with a trade surplus, exports of its goods and services will be discouraged.</a:t>
            </a:r>
          </a:p>
          <a:p>
            <a:pPr marL="341313" indent="-341313">
              <a:spcBef>
                <a:spcPts val="1200"/>
              </a:spcBef>
              <a:buClr>
                <a:srgbClr val="0B5395"/>
              </a:buClr>
              <a:buSzPct val="90000"/>
              <a:buFont typeface="Wingdings" pitchFamily="2" charset="2"/>
              <a:buChar char="n"/>
            </a:pPr>
            <a:r>
              <a:rPr lang="en-US" sz="2600" dirty="0" smtClean="0">
                <a:latin typeface="+mn-lt"/>
                <a:cs typeface="Arial" charset="0"/>
              </a:rPr>
              <a:t>These changes in trade will decrease both the trade deficit and surplus leaving a situation of balanced international trade.</a:t>
            </a:r>
          </a:p>
          <a:p>
            <a:pPr marL="341313" marR="0" lvl="0" indent="-341313" algn="l" defTabSz="914400" rtl="0" eaLnBrk="0" fontAlgn="base" latinLnBrk="0" hangingPunct="0">
              <a:lnSpc>
                <a:spcPct val="100000"/>
              </a:lnSpc>
              <a:spcBef>
                <a:spcPct val="20000"/>
              </a:spcBef>
              <a:spcAft>
                <a:spcPct val="0"/>
              </a:spcAft>
              <a:buClr>
                <a:srgbClr val="0B5395"/>
              </a:buClr>
              <a:buSzPct val="90000"/>
              <a:buFont typeface="Wingdings" pitchFamily="2" charset="2"/>
              <a:buChar char="n"/>
              <a:tabLst/>
              <a:defRPr/>
            </a:pPr>
            <a:endParaRPr kumimoji="0" lang="en-US" i="0" u="none" strike="noStrike" kern="0" cap="none" spc="0" normalizeH="0" baseline="0" noProof="0" dirty="0">
              <a:ln>
                <a:noFill/>
              </a:ln>
              <a:solidFill>
                <a:schemeClr val="tx1"/>
              </a:solidFill>
              <a:effectLst/>
              <a:uLnTx/>
              <a:uFillTx/>
              <a:latin typeface="+mn-lt"/>
              <a:ea typeface="+mn-ea"/>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800" b="1" dirty="0" smtClean="0">
                <a:latin typeface="Palatino Linotype" pitchFamily="18" charset="0"/>
              </a:rPr>
              <a:t>Case Study 16-1  Currency Depreciation and Inflation in Developing Countries during the 1997-1998 East Asian Crisis</a:t>
            </a:r>
          </a:p>
        </p:txBody>
      </p:sp>
      <p:sp>
        <p:nvSpPr>
          <p:cNvPr id="11268"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endParaRPr lang="en-US" dirty="0" smtClean="0">
              <a:latin typeface="Times"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600200"/>
            <a:ext cx="812404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900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800" b="1" dirty="0" smtClean="0">
                <a:latin typeface="Palatino Linotype" pitchFamily="18" charset="0"/>
              </a:rPr>
              <a:t>Case Study 16-2  Estimated Price Elasticities in International Trade</a:t>
            </a:r>
          </a:p>
        </p:txBody>
      </p:sp>
      <p:sp>
        <p:nvSpPr>
          <p:cNvPr id="11268"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endParaRPr lang="en-US" dirty="0" smtClean="0">
              <a:latin typeface="Times"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95314"/>
            <a:ext cx="7882008" cy="465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774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800" b="1" dirty="0" smtClean="0">
                <a:latin typeface="Palatino Linotype" pitchFamily="18" charset="0"/>
              </a:rPr>
              <a:t>Case Study 16-3  Other Estimated Price Elasticities in International Trade</a:t>
            </a:r>
          </a:p>
        </p:txBody>
      </p:sp>
      <p:sp>
        <p:nvSpPr>
          <p:cNvPr id="11268"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endParaRPr lang="en-US" dirty="0" smtClean="0">
              <a:latin typeface="Times"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676400"/>
            <a:ext cx="828785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545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2800" b="1" smtClean="0">
                <a:latin typeface="Palatino Linotype" pitchFamily="18" charset="0"/>
              </a:rPr>
              <a:t>Introduction</a:t>
            </a:r>
          </a:p>
        </p:txBody>
      </p:sp>
      <p:sp>
        <p:nvSpPr>
          <p:cNvPr id="9219" name="Content Placeholder 2"/>
          <p:cNvSpPr>
            <a:spLocks noGrp="1"/>
          </p:cNvSpPr>
          <p:nvPr>
            <p:ph idx="1"/>
          </p:nvPr>
        </p:nvSpPr>
        <p:spPr/>
        <p:txBody>
          <a:bodyPr/>
          <a:lstStyle/>
          <a:p>
            <a:pPr eaLnBrk="1" hangingPunct="1"/>
            <a:r>
              <a:rPr lang="en-US" b="1" dirty="0" smtClean="0"/>
              <a:t>Assumptions</a:t>
            </a:r>
            <a:endParaRPr lang="en-US" dirty="0" smtClean="0"/>
          </a:p>
          <a:p>
            <a:pPr lvl="1" eaLnBrk="1" hangingPunct="1"/>
            <a:r>
              <a:rPr lang="en-US" dirty="0" smtClean="0"/>
              <a:t>International private capital flows take place only as passive responses to cover temporary trade imbalances.</a:t>
            </a:r>
          </a:p>
          <a:p>
            <a:pPr lvl="1" eaLnBrk="1" hangingPunct="1"/>
            <a:r>
              <a:rPr lang="en-US" dirty="0" smtClean="0"/>
              <a:t>The nation wants to correct a deficit in its current account by exchange rate changes.</a:t>
            </a:r>
          </a:p>
          <a:p>
            <a:pPr eaLnBrk="1" hangingPunct="1">
              <a:buNone/>
            </a:pPr>
            <a:endParaRPr lang="en-US" dirty="0" smtClean="0"/>
          </a:p>
        </p:txBody>
      </p:sp>
      <p:sp>
        <p:nvSpPr>
          <p:cNvPr id="922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800" b="1" dirty="0" smtClean="0">
                <a:latin typeface="Palatino Linotype" pitchFamily="18" charset="0"/>
              </a:rPr>
              <a:t>Case Study 16-4  Effective Exchange Rate of the Dollar and the U.S. Current Account Balance</a:t>
            </a:r>
          </a:p>
        </p:txBody>
      </p:sp>
      <p:sp>
        <p:nvSpPr>
          <p:cNvPr id="11268"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endParaRPr lang="en-US" dirty="0" smtClean="0">
              <a:latin typeface="Times" pitchFamily="18" charset="0"/>
            </a:endParaRPr>
          </a:p>
        </p:txBody>
      </p:sp>
      <p:sp>
        <p:nvSpPr>
          <p:cNvPr id="6" name="Text Box 8"/>
          <p:cNvSpPr txBox="1">
            <a:spLocks noChangeArrowheads="1"/>
          </p:cNvSpPr>
          <p:nvPr/>
        </p:nvSpPr>
        <p:spPr bwMode="auto">
          <a:xfrm>
            <a:off x="228600" y="5638800"/>
            <a:ext cx="8686800" cy="749300"/>
          </a:xfrm>
          <a:prstGeom prst="rect">
            <a:avLst/>
          </a:prstGeom>
          <a:noFill/>
          <a:ln w="9525">
            <a:noFill/>
            <a:miter lim="800000"/>
            <a:headEnd/>
            <a:tailEnd/>
          </a:ln>
        </p:spPr>
        <p:txBody>
          <a:bodyPr>
            <a:spAutoFit/>
          </a:bodyPr>
          <a:lstStyle/>
          <a:p>
            <a:pPr algn="ctr">
              <a:lnSpc>
                <a:spcPct val="90000"/>
              </a:lnSpc>
              <a:spcBef>
                <a:spcPct val="50000"/>
              </a:spcBef>
            </a:pPr>
            <a:r>
              <a:rPr lang="en-US" altLang="en-US" b="1" dirty="0"/>
              <a:t>FIGURE 16-6</a:t>
            </a:r>
            <a:r>
              <a:rPr lang="en-US" altLang="en-US" dirty="0"/>
              <a:t> Effective Exchange Rate of the Dollar and U.S. Current Account Balance, 1980-2005.</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752601"/>
            <a:ext cx="6065418" cy="3886200"/>
          </a:xfrm>
          <a:prstGeom prst="rect">
            <a:avLst/>
          </a:prstGeom>
        </p:spPr>
      </p:pic>
    </p:spTree>
    <p:extLst>
      <p:ext uri="{BB962C8B-B14F-4D97-AF65-F5344CB8AC3E}">
        <p14:creationId xmlns:p14="http://schemas.microsoft.com/office/powerpoint/2010/main" val="1458378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800" b="1" dirty="0" smtClean="0">
                <a:latin typeface="Palatino Linotype" pitchFamily="18" charset="0"/>
              </a:rPr>
              <a:t>Case Study 16-5  Dollar Depreciation and the U.S. Current Account Balance</a:t>
            </a:r>
          </a:p>
        </p:txBody>
      </p:sp>
      <p:sp>
        <p:nvSpPr>
          <p:cNvPr id="11268"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endParaRPr lang="en-US" dirty="0" smtClean="0">
              <a:latin typeface="Times"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802530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516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800" b="1" dirty="0" smtClean="0">
                <a:latin typeface="Palatino Linotype" pitchFamily="18" charset="0"/>
              </a:rPr>
              <a:t>Case Study 16-6  Exchange Rates and Current Account Balances during the European Financial Crisis of the Early 1990s</a:t>
            </a:r>
          </a:p>
        </p:txBody>
      </p:sp>
      <p:sp>
        <p:nvSpPr>
          <p:cNvPr id="11268"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endParaRPr lang="en-US" dirty="0" smtClean="0">
              <a:latin typeface="Times"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89235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776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800" b="1" dirty="0" smtClean="0">
                <a:latin typeface="Palatino Linotype" pitchFamily="18" charset="0"/>
              </a:rPr>
              <a:t>Case Study 16-7  Exchange Rate Pass-Through to Import Prices in Industrial Countries</a:t>
            </a:r>
          </a:p>
        </p:txBody>
      </p:sp>
      <p:sp>
        <p:nvSpPr>
          <p:cNvPr id="11268"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endParaRPr lang="en-US" dirty="0" smtClean="0">
              <a:latin typeface="Times"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43062"/>
            <a:ext cx="6781800" cy="464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289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smtClean="0">
                <a:latin typeface="Palatino Linotype" pitchFamily="18" charset="0"/>
              </a:rPr>
              <a:t>Appendix to </a:t>
            </a:r>
            <a:r>
              <a:rPr lang="en-US" sz="2800" b="1" dirty="0" smtClean="0">
                <a:latin typeface="Palatino Linotype" pitchFamily="18" charset="0"/>
              </a:rPr>
              <a:t>Chapter 16</a:t>
            </a:r>
          </a:p>
        </p:txBody>
      </p:sp>
      <p:sp>
        <p:nvSpPr>
          <p:cNvPr id="14339" name="Content Placeholder 2"/>
          <p:cNvSpPr>
            <a:spLocks noGrp="1"/>
          </p:cNvSpPr>
          <p:nvPr>
            <p:ph idx="1"/>
          </p:nvPr>
        </p:nvSpPr>
        <p:spPr>
          <a:xfrm>
            <a:off x="914400" y="1676400"/>
            <a:ext cx="7772400" cy="4529137"/>
          </a:xfrm>
        </p:spPr>
        <p:txBody>
          <a:bodyPr/>
          <a:lstStyle/>
          <a:p>
            <a:pPr>
              <a:lnSpc>
                <a:spcPct val="90000"/>
              </a:lnSpc>
              <a:spcBef>
                <a:spcPct val="50000"/>
              </a:spcBef>
            </a:pPr>
            <a:r>
              <a:rPr lang="en-US" altLang="en-US" sz="2600" b="1" dirty="0" smtClean="0"/>
              <a:t>Effect of Exchange Rate Change on Domestic Prices</a:t>
            </a:r>
          </a:p>
          <a:p>
            <a:pPr lvl="1">
              <a:lnSpc>
                <a:spcPct val="90000"/>
              </a:lnSpc>
              <a:spcBef>
                <a:spcPct val="50000"/>
              </a:spcBef>
            </a:pPr>
            <a:r>
              <a:rPr lang="en-US" altLang="en-US" sz="2400" dirty="0" smtClean="0"/>
              <a:t>Currency depreciation or devaluation decreases the supply for home-country imports (in terms of the domestic currency ) and increases the demand for home-country exports (in terms of the domestic currency.</a:t>
            </a:r>
          </a:p>
          <a:p>
            <a:pPr lvl="1">
              <a:lnSpc>
                <a:spcPct val="90000"/>
              </a:lnSpc>
              <a:spcBef>
                <a:spcPct val="50000"/>
              </a:spcBef>
            </a:pPr>
            <a:r>
              <a:rPr lang="en-US" altLang="en-US" sz="2400" dirty="0" smtClean="0"/>
              <a:t>Thus import and export prices rise, in domestic-currency terms.</a:t>
            </a:r>
          </a:p>
          <a:p>
            <a:pPr lvl="1">
              <a:lnSpc>
                <a:spcPct val="90000"/>
              </a:lnSpc>
              <a:spcBef>
                <a:spcPct val="50000"/>
              </a:spcBef>
            </a:pPr>
            <a:r>
              <a:rPr lang="en-US" altLang="en-US" sz="2400" dirty="0" smtClean="0"/>
              <a:t>This price change is necessary to induce changes in production or consumption, but reduces the export price advantage from the depreciation.</a:t>
            </a:r>
          </a:p>
          <a:p>
            <a:pPr>
              <a:lnSpc>
                <a:spcPct val="90000"/>
              </a:lnSpc>
              <a:spcBef>
                <a:spcPct val="50000"/>
              </a:spcBef>
            </a:pPr>
            <a:endParaRPr lang="en-US" altLang="en-US" dirty="0" smtClean="0"/>
          </a:p>
          <a:p>
            <a:pPr>
              <a:lnSpc>
                <a:spcPct val="90000"/>
              </a:lnSpc>
              <a:spcBef>
                <a:spcPct val="50000"/>
              </a:spcBef>
            </a:pPr>
            <a:endParaRPr lang="en-US" dirty="0" smtClean="0"/>
          </a:p>
        </p:txBody>
      </p:sp>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extLst>
      <p:ext uri="{BB962C8B-B14F-4D97-AF65-F5344CB8AC3E}">
        <p14:creationId xmlns:p14="http://schemas.microsoft.com/office/powerpoint/2010/main" val="3713917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Text Box 2"/>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a:p>
        </p:txBody>
      </p:sp>
      <p:sp>
        <p:nvSpPr>
          <p:cNvPr id="21508" name="Text Box 4"/>
          <p:cNvSpPr txBox="1">
            <a:spLocks noChangeArrowheads="1"/>
          </p:cNvSpPr>
          <p:nvPr/>
        </p:nvSpPr>
        <p:spPr bwMode="auto">
          <a:xfrm>
            <a:off x="228600" y="5122863"/>
            <a:ext cx="8686800" cy="749300"/>
          </a:xfrm>
          <a:prstGeom prst="rect">
            <a:avLst/>
          </a:prstGeom>
          <a:noFill/>
          <a:ln w="9525">
            <a:noFill/>
            <a:miter lim="800000"/>
            <a:headEnd/>
            <a:tailEnd/>
          </a:ln>
        </p:spPr>
        <p:txBody>
          <a:bodyPr>
            <a:spAutoFit/>
          </a:bodyPr>
          <a:lstStyle/>
          <a:p>
            <a:pPr algn="ctr">
              <a:lnSpc>
                <a:spcPct val="90000"/>
              </a:lnSpc>
              <a:spcBef>
                <a:spcPct val="50000"/>
              </a:spcBef>
            </a:pPr>
            <a:r>
              <a:rPr lang="en-US" altLang="en-US" b="1" dirty="0"/>
              <a:t>FIGURE 16-7</a:t>
            </a:r>
            <a:r>
              <a:rPr lang="en-US" altLang="en-US" dirty="0"/>
              <a:t> Effect of a Depreciation or Devaluation on</a:t>
            </a:r>
          </a:p>
          <a:p>
            <a:pPr algn="ctr">
              <a:lnSpc>
                <a:spcPct val="40000"/>
              </a:lnSpc>
              <a:spcBef>
                <a:spcPct val="50000"/>
              </a:spcBef>
            </a:pPr>
            <a:r>
              <a:rPr lang="en-US" altLang="en-US" dirty="0"/>
              <a:t> Domestic Prices.</a:t>
            </a:r>
          </a:p>
        </p:txBody>
      </p:sp>
      <p:pic>
        <p:nvPicPr>
          <p:cNvPr id="21509" name="Picture 6"/>
          <p:cNvPicPr preferRelativeResize="0">
            <a:picLocks noChangeAspect="1" noChangeArrowheads="1"/>
          </p:cNvPicPr>
          <p:nvPr/>
        </p:nvPicPr>
        <p:blipFill>
          <a:blip r:embed="rId2" cstate="print"/>
          <a:srcRect/>
          <a:stretch>
            <a:fillRect/>
          </a:stretch>
        </p:blipFill>
        <p:spPr bwMode="auto">
          <a:xfrm>
            <a:off x="166688" y="990600"/>
            <a:ext cx="8799512" cy="3998913"/>
          </a:xfrm>
          <a:prstGeom prst="rect">
            <a:avLst/>
          </a:prstGeom>
          <a:noFill/>
          <a:ln w="9525">
            <a:noFill/>
            <a:miter lim="800000"/>
            <a:headEnd/>
            <a:tailEnd/>
          </a:ln>
        </p:spPr>
      </p:pic>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a:p>
        </p:txBody>
      </p:sp>
      <p:pic>
        <p:nvPicPr>
          <p:cNvPr id="22532" name="Picture 5"/>
          <p:cNvPicPr preferRelativeResize="0">
            <a:picLocks noChangeAspect="1" noChangeArrowheads="1"/>
          </p:cNvPicPr>
          <p:nvPr/>
        </p:nvPicPr>
        <p:blipFill>
          <a:blip r:embed="rId2" cstate="print"/>
          <a:srcRect/>
          <a:stretch>
            <a:fillRect/>
          </a:stretch>
        </p:blipFill>
        <p:spPr bwMode="auto">
          <a:xfrm>
            <a:off x="1787525" y="454025"/>
            <a:ext cx="5527675" cy="4899025"/>
          </a:xfrm>
          <a:prstGeom prst="rect">
            <a:avLst/>
          </a:prstGeom>
          <a:noFill/>
          <a:ln w="9525">
            <a:noFill/>
            <a:miter lim="800000"/>
            <a:headEnd/>
            <a:tailEnd/>
          </a:ln>
        </p:spPr>
      </p:pic>
      <p:sp>
        <p:nvSpPr>
          <p:cNvPr id="22533" name="Text Box 6"/>
          <p:cNvSpPr txBox="1">
            <a:spLocks noChangeArrowheads="1"/>
          </p:cNvSpPr>
          <p:nvPr/>
        </p:nvSpPr>
        <p:spPr bwMode="auto">
          <a:xfrm>
            <a:off x="228600" y="5486400"/>
            <a:ext cx="8686800" cy="749300"/>
          </a:xfrm>
          <a:prstGeom prst="rect">
            <a:avLst/>
          </a:prstGeom>
          <a:noFill/>
          <a:ln w="9525">
            <a:noFill/>
            <a:miter lim="800000"/>
            <a:headEnd/>
            <a:tailEnd/>
          </a:ln>
        </p:spPr>
        <p:txBody>
          <a:bodyPr>
            <a:spAutoFit/>
          </a:bodyPr>
          <a:lstStyle/>
          <a:p>
            <a:pPr algn="ctr">
              <a:lnSpc>
                <a:spcPct val="90000"/>
              </a:lnSpc>
              <a:spcBef>
                <a:spcPct val="50000"/>
              </a:spcBef>
            </a:pPr>
            <a:r>
              <a:rPr lang="en-US" altLang="en-US" b="1" dirty="0"/>
              <a:t>FIGURE 16-8</a:t>
            </a:r>
            <a:r>
              <a:rPr lang="en-US" altLang="en-US" dirty="0"/>
              <a:t> An Unstable Foreign Exchange Market Becomes Stable for Large Exchange Rate Changes.</a:t>
            </a:r>
          </a:p>
        </p:txBody>
      </p:sp>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smtClean="0">
                <a:latin typeface="Palatino Linotype" pitchFamily="18" charset="0"/>
              </a:rPr>
              <a:t>Appendix to </a:t>
            </a:r>
            <a:r>
              <a:rPr lang="en-US" sz="2800" b="1" dirty="0" smtClean="0">
                <a:latin typeface="Palatino Linotype" pitchFamily="18" charset="0"/>
              </a:rPr>
              <a:t>Chapter 16</a:t>
            </a:r>
          </a:p>
        </p:txBody>
      </p:sp>
      <mc:AlternateContent xmlns:mc="http://schemas.openxmlformats.org/markup-compatibility/2006" xmlns:a14="http://schemas.microsoft.com/office/drawing/2010/main">
        <mc:Choice Requires="a14">
          <p:sp>
            <p:nvSpPr>
              <p:cNvPr id="14339" name="Content Placeholder 2"/>
              <p:cNvSpPr>
                <a:spLocks noGrp="1"/>
              </p:cNvSpPr>
              <p:nvPr>
                <p:ph idx="1"/>
              </p:nvPr>
            </p:nvSpPr>
            <p:spPr>
              <a:xfrm>
                <a:off x="1066800" y="1676400"/>
                <a:ext cx="7772400" cy="4529137"/>
              </a:xfrm>
            </p:spPr>
            <p:txBody>
              <a:bodyPr/>
              <a:lstStyle/>
              <a:p>
                <a:pPr>
                  <a:lnSpc>
                    <a:spcPct val="90000"/>
                  </a:lnSpc>
                  <a:spcBef>
                    <a:spcPct val="50000"/>
                  </a:spcBef>
                </a:pPr>
                <a:r>
                  <a:rPr lang="en-US" altLang="en-US" sz="2600" b="1" dirty="0" smtClean="0"/>
                  <a:t>Derivation of the Marshall-Lerner Condition</a:t>
                </a:r>
              </a:p>
              <a:p>
                <a:pPr lvl="1">
                  <a:lnSpc>
                    <a:spcPct val="90000"/>
                  </a:lnSpc>
                  <a:spcBef>
                    <a:spcPct val="50000"/>
                  </a:spcBef>
                </a:pPr>
                <a:r>
                  <a:rPr lang="en-US" altLang="en-US" sz="2400" dirty="0" smtClean="0"/>
                  <a:t>The trade balance is</a:t>
                </a:r>
              </a:p>
              <a:p>
                <a:pPr marL="457200" lvl="1" indent="0" algn="ctr">
                  <a:lnSpc>
                    <a:spcPct val="90000"/>
                  </a:lnSpc>
                  <a:spcBef>
                    <a:spcPct val="50000"/>
                  </a:spcBef>
                  <a:buNone/>
                </a:pPr>
                <a:r>
                  <a:rPr lang="en-US" altLang="en-US" sz="2400" dirty="0" smtClean="0"/>
                  <a:t>B = </a:t>
                </a:r>
                <a14:m>
                  <m:oMath xmlns:m="http://schemas.openxmlformats.org/officeDocument/2006/math">
                    <m:sSub>
                      <m:sSubPr>
                        <m:ctrlPr>
                          <a:rPr lang="en-US" altLang="en-US" sz="2400" i="1">
                            <a:latin typeface="Cambria Math"/>
                          </a:rPr>
                        </m:ctrlPr>
                      </m:sSubPr>
                      <m:e>
                        <m:r>
                          <a:rPr lang="en-US" altLang="en-US" sz="2400" b="0" i="1" smtClean="0">
                            <a:latin typeface="Cambria Math"/>
                          </a:rPr>
                          <m:t>𝑄</m:t>
                        </m:r>
                      </m:e>
                      <m:sub>
                        <m:r>
                          <a:rPr lang="en-US" altLang="en-US" sz="2400" b="0" i="1" smtClean="0">
                            <a:latin typeface="Cambria Math"/>
                          </a:rPr>
                          <m:t>𝑋</m:t>
                        </m:r>
                      </m:sub>
                    </m:sSub>
                    <m:sSub>
                      <m:sSubPr>
                        <m:ctrlPr>
                          <a:rPr lang="en-US" altLang="en-US" sz="2400" i="1" smtClean="0">
                            <a:latin typeface="Cambria Math"/>
                          </a:rPr>
                        </m:ctrlPr>
                      </m:sSubPr>
                      <m:e>
                        <m:r>
                          <a:rPr lang="en-US" altLang="en-US" sz="2400" b="0" i="1" smtClean="0">
                            <a:latin typeface="Cambria Math"/>
                          </a:rPr>
                          <m:t>𝑃</m:t>
                        </m:r>
                      </m:e>
                      <m:sub>
                        <m:r>
                          <a:rPr lang="en-US" altLang="en-US" sz="2400" b="0" i="1" smtClean="0">
                            <a:latin typeface="Cambria Math"/>
                          </a:rPr>
                          <m:t>𝑋</m:t>
                        </m:r>
                      </m:sub>
                    </m:sSub>
                    <m:r>
                      <a:rPr lang="en-US" altLang="en-US" sz="2400" i="1">
                        <a:latin typeface="Cambria Math"/>
                      </a:rPr>
                      <m:t>−</m:t>
                    </m:r>
                    <m:sSub>
                      <m:sSubPr>
                        <m:ctrlPr>
                          <a:rPr lang="en-US" altLang="en-US" sz="2400" i="1">
                            <a:latin typeface="Cambria Math"/>
                          </a:rPr>
                        </m:ctrlPr>
                      </m:sSubPr>
                      <m:e>
                        <m:r>
                          <a:rPr lang="en-US" altLang="en-US" sz="2400" b="0" i="1" smtClean="0">
                            <a:latin typeface="Cambria Math"/>
                          </a:rPr>
                          <m:t>𝑃</m:t>
                        </m:r>
                      </m:e>
                      <m:sub>
                        <m:r>
                          <a:rPr lang="en-US" altLang="en-US" sz="2400" i="1">
                            <a:latin typeface="Cambria Math"/>
                          </a:rPr>
                          <m:t>𝑀</m:t>
                        </m:r>
                      </m:sub>
                    </m:sSub>
                    <m:sSub>
                      <m:sSubPr>
                        <m:ctrlPr>
                          <a:rPr lang="en-US" altLang="en-US" sz="2400" i="1" smtClean="0">
                            <a:latin typeface="Cambria Math"/>
                          </a:rPr>
                        </m:ctrlPr>
                      </m:sSubPr>
                      <m:e>
                        <m:r>
                          <a:rPr lang="en-US" altLang="en-US" sz="2400" b="0" i="1" smtClean="0">
                            <a:latin typeface="Cambria Math"/>
                          </a:rPr>
                          <m:t>𝑄</m:t>
                        </m:r>
                      </m:e>
                      <m:sub>
                        <m:r>
                          <a:rPr lang="en-US" altLang="en-US" sz="2400" b="0" i="1" smtClean="0">
                            <a:latin typeface="Cambria Math"/>
                          </a:rPr>
                          <m:t>𝑀</m:t>
                        </m:r>
                      </m:sub>
                    </m:sSub>
                  </m:oMath>
                </a14:m>
                <a:endParaRPr lang="en-US" altLang="en-US" sz="2400" dirty="0" smtClean="0"/>
              </a:p>
              <a:p>
                <a:pPr lvl="1">
                  <a:lnSpc>
                    <a:spcPct val="90000"/>
                  </a:lnSpc>
                  <a:spcBef>
                    <a:spcPct val="50000"/>
                  </a:spcBef>
                </a:pPr>
                <a:r>
                  <a:rPr lang="en-US" altLang="en-US" sz="2400" dirty="0" smtClean="0"/>
                  <a:t>For a small devaluation, the change in the trade balance is</a:t>
                </a:r>
              </a:p>
              <a:p>
                <a:pPr marL="457200" lvl="1" indent="0" algn="ctr">
                  <a:lnSpc>
                    <a:spcPct val="90000"/>
                  </a:lnSpc>
                  <a:spcBef>
                    <a:spcPct val="50000"/>
                  </a:spcBef>
                  <a:buNone/>
                </a:pPr>
                <a:r>
                  <a:rPr lang="en-US" altLang="en-US" sz="2400" dirty="0"/>
                  <a:t>d</a:t>
                </a:r>
                <a:r>
                  <a:rPr lang="en-US" altLang="en-US" sz="2400" dirty="0" smtClean="0"/>
                  <a:t>B </a:t>
                </a:r>
                <a:r>
                  <a:rPr lang="en-US" altLang="en-US" sz="2400" dirty="0"/>
                  <a:t>= </a:t>
                </a:r>
                <a14:m>
                  <m:oMath xmlns:m="http://schemas.openxmlformats.org/officeDocument/2006/math">
                    <m:sSub>
                      <m:sSubPr>
                        <m:ctrlPr>
                          <a:rPr lang="en-US" altLang="en-US" sz="2400" i="1">
                            <a:latin typeface="Cambria Math"/>
                          </a:rPr>
                        </m:ctrlPr>
                      </m:sSubPr>
                      <m:e>
                        <m:sSub>
                          <m:sSubPr>
                            <m:ctrlPr>
                              <a:rPr lang="en-US" altLang="en-US" sz="2400" i="1">
                                <a:latin typeface="Cambria Math"/>
                              </a:rPr>
                            </m:ctrlPr>
                          </m:sSubPr>
                          <m:e>
                            <m:r>
                              <a:rPr lang="en-US" altLang="en-US" sz="2400" i="1">
                                <a:latin typeface="Cambria Math"/>
                              </a:rPr>
                              <m:t>𝑃</m:t>
                            </m:r>
                          </m:e>
                          <m:sub>
                            <m:r>
                              <a:rPr lang="en-US" altLang="en-US" sz="2400" i="1">
                                <a:latin typeface="Cambria Math"/>
                              </a:rPr>
                              <m:t>𝑋</m:t>
                            </m:r>
                          </m:sub>
                        </m:sSub>
                        <m:r>
                          <a:rPr lang="en-US" altLang="en-US" sz="2400" b="0" i="1" smtClean="0">
                            <a:latin typeface="Cambria Math"/>
                          </a:rPr>
                          <m:t>𝑑</m:t>
                        </m:r>
                        <m:r>
                          <a:rPr lang="en-US" altLang="en-US" sz="2400" i="1">
                            <a:latin typeface="Cambria Math"/>
                          </a:rPr>
                          <m:t>𝑄</m:t>
                        </m:r>
                      </m:e>
                      <m:sub>
                        <m:r>
                          <a:rPr lang="en-US" altLang="en-US" sz="2400" i="1">
                            <a:latin typeface="Cambria Math"/>
                          </a:rPr>
                          <m:t>𝑋</m:t>
                        </m:r>
                      </m:sub>
                    </m:sSub>
                    <m:r>
                      <a:rPr lang="en-US" altLang="en-US" sz="2400" b="0" i="1" smtClean="0">
                        <a:latin typeface="Cambria Math"/>
                      </a:rPr>
                      <m:t>+</m:t>
                    </m:r>
                    <m:sSub>
                      <m:sSubPr>
                        <m:ctrlPr>
                          <a:rPr lang="en-US" altLang="en-US" sz="2400" i="1">
                            <a:latin typeface="Cambria Math"/>
                          </a:rPr>
                        </m:ctrlPr>
                      </m:sSubPr>
                      <m:e>
                        <m:sSub>
                          <m:sSubPr>
                            <m:ctrlPr>
                              <a:rPr lang="en-US" altLang="en-US" sz="2400" i="1">
                                <a:latin typeface="Cambria Math"/>
                              </a:rPr>
                            </m:ctrlPr>
                          </m:sSubPr>
                          <m:e>
                            <m:r>
                              <a:rPr lang="en-US" altLang="en-US" sz="2400" b="0" i="1" smtClean="0">
                                <a:latin typeface="Cambria Math"/>
                              </a:rPr>
                              <m:t>𝑄</m:t>
                            </m:r>
                          </m:e>
                          <m:sub>
                            <m:r>
                              <a:rPr lang="en-US" altLang="en-US" sz="2400" i="1">
                                <a:latin typeface="Cambria Math"/>
                              </a:rPr>
                              <m:t>𝑋</m:t>
                            </m:r>
                          </m:sub>
                        </m:sSub>
                        <m:r>
                          <a:rPr lang="en-US" altLang="en-US" sz="2400" i="1">
                            <a:latin typeface="Cambria Math"/>
                          </a:rPr>
                          <m:t>𝑑</m:t>
                        </m:r>
                        <m:r>
                          <a:rPr lang="en-US" altLang="en-US" sz="2400" b="0" i="1" smtClean="0">
                            <a:latin typeface="Cambria Math"/>
                          </a:rPr>
                          <m:t>𝑃</m:t>
                        </m:r>
                      </m:e>
                      <m:sub>
                        <m:r>
                          <a:rPr lang="en-US" altLang="en-US" sz="2400" i="1">
                            <a:latin typeface="Cambria Math"/>
                          </a:rPr>
                          <m:t>𝑋</m:t>
                        </m:r>
                      </m:sub>
                    </m:sSub>
                    <m:r>
                      <a:rPr lang="en-US" altLang="en-US" sz="2400" i="1">
                        <a:latin typeface="Cambria Math"/>
                      </a:rPr>
                      <m:t>−</m:t>
                    </m:r>
                    <m:r>
                      <a:rPr lang="en-US" altLang="en-US" sz="2400" b="0" i="1" smtClean="0">
                        <a:latin typeface="Cambria Math"/>
                      </a:rPr>
                      <m:t>(</m:t>
                    </m:r>
                    <m:sSub>
                      <m:sSubPr>
                        <m:ctrlPr>
                          <a:rPr lang="en-US" altLang="en-US" sz="2400" i="1">
                            <a:latin typeface="Cambria Math"/>
                          </a:rPr>
                        </m:ctrlPr>
                      </m:sSubPr>
                      <m:e>
                        <m:sSub>
                          <m:sSubPr>
                            <m:ctrlPr>
                              <a:rPr lang="en-US" altLang="en-US" sz="2400" i="1">
                                <a:latin typeface="Cambria Math"/>
                              </a:rPr>
                            </m:ctrlPr>
                          </m:sSubPr>
                          <m:e>
                            <m:r>
                              <a:rPr lang="en-US" altLang="en-US" sz="2400" i="1">
                                <a:latin typeface="Cambria Math"/>
                              </a:rPr>
                              <m:t>𝑃</m:t>
                            </m:r>
                          </m:e>
                          <m:sub>
                            <m:r>
                              <a:rPr lang="en-US" altLang="en-US" sz="2400" b="0" i="1" smtClean="0">
                                <a:latin typeface="Cambria Math"/>
                              </a:rPr>
                              <m:t>𝑀</m:t>
                            </m:r>
                          </m:sub>
                        </m:sSub>
                        <m:r>
                          <a:rPr lang="en-US" altLang="en-US" sz="2400" i="1">
                            <a:latin typeface="Cambria Math"/>
                          </a:rPr>
                          <m:t>𝑑𝑄</m:t>
                        </m:r>
                      </m:e>
                      <m:sub>
                        <m:r>
                          <a:rPr lang="en-US" altLang="en-US" sz="2400" b="0" i="1" smtClean="0">
                            <a:latin typeface="Cambria Math"/>
                          </a:rPr>
                          <m:t>𝑀</m:t>
                        </m:r>
                      </m:sub>
                    </m:sSub>
                    <m:r>
                      <a:rPr lang="en-US" altLang="en-US" sz="2400" i="1">
                        <a:latin typeface="Cambria Math"/>
                      </a:rPr>
                      <m:t>+</m:t>
                    </m:r>
                    <m:sSub>
                      <m:sSubPr>
                        <m:ctrlPr>
                          <a:rPr lang="en-US" altLang="en-US" sz="2400" i="1">
                            <a:latin typeface="Cambria Math"/>
                          </a:rPr>
                        </m:ctrlPr>
                      </m:sSubPr>
                      <m:e>
                        <m:sSub>
                          <m:sSubPr>
                            <m:ctrlPr>
                              <a:rPr lang="en-US" altLang="en-US" sz="2400" i="1">
                                <a:latin typeface="Cambria Math"/>
                              </a:rPr>
                            </m:ctrlPr>
                          </m:sSubPr>
                          <m:e>
                            <m:r>
                              <a:rPr lang="en-US" altLang="en-US" sz="2400" i="1">
                                <a:latin typeface="Cambria Math"/>
                              </a:rPr>
                              <m:t>𝑄</m:t>
                            </m:r>
                          </m:e>
                          <m:sub>
                            <m:r>
                              <a:rPr lang="en-US" altLang="en-US" sz="2400" b="0" i="1" smtClean="0">
                                <a:latin typeface="Cambria Math"/>
                              </a:rPr>
                              <m:t>𝑀</m:t>
                            </m:r>
                          </m:sub>
                        </m:sSub>
                        <m:r>
                          <a:rPr lang="en-US" altLang="en-US" sz="2400" i="1">
                            <a:latin typeface="Cambria Math"/>
                          </a:rPr>
                          <m:t>𝑑𝑃</m:t>
                        </m:r>
                      </m:e>
                      <m:sub>
                        <m:r>
                          <a:rPr lang="en-US" altLang="en-US" sz="2400" b="0" i="1" smtClean="0">
                            <a:latin typeface="Cambria Math"/>
                          </a:rPr>
                          <m:t>𝑀</m:t>
                        </m:r>
                      </m:sub>
                    </m:sSub>
                  </m:oMath>
                </a14:m>
                <a:r>
                  <a:rPr lang="en-US" altLang="en-US" sz="2400" dirty="0" smtClean="0"/>
                  <a:t>)</a:t>
                </a:r>
              </a:p>
              <a:p>
                <a:pPr lvl="1">
                  <a:lnSpc>
                    <a:spcPct val="90000"/>
                  </a:lnSpc>
                  <a:spcBef>
                    <a:spcPct val="50000"/>
                  </a:spcBef>
                </a:pPr>
                <a:r>
                  <a:rPr lang="en-US" altLang="en-US" sz="2400" dirty="0" smtClean="0"/>
                  <a:t>Using rules of differentiation to simplify, rearranging, and rewriting in terms of elasticities</a:t>
                </a:r>
              </a:p>
              <a:p>
                <a:pPr marL="457200" lvl="1" indent="0" algn="ctr">
                  <a:lnSpc>
                    <a:spcPct val="90000"/>
                  </a:lnSpc>
                  <a:spcBef>
                    <a:spcPct val="50000"/>
                  </a:spcBef>
                  <a:buNone/>
                </a:pPr>
                <a:r>
                  <a:rPr lang="en-US" altLang="en-US" sz="2400" dirty="0"/>
                  <a:t>dB = </a:t>
                </a:r>
                <a:r>
                  <a:rPr lang="en-US" altLang="en-US" sz="2400" dirty="0" smtClean="0"/>
                  <a:t>k(</a:t>
                </a:r>
                <a14:m>
                  <m:oMath xmlns:m="http://schemas.openxmlformats.org/officeDocument/2006/math">
                    <m:sSub>
                      <m:sSubPr>
                        <m:ctrlPr>
                          <a:rPr lang="en-US" altLang="en-US" sz="2400" i="1">
                            <a:latin typeface="Cambria Math"/>
                          </a:rPr>
                        </m:ctrlPr>
                      </m:sSubPr>
                      <m:e>
                        <m:sSub>
                          <m:sSubPr>
                            <m:ctrlPr>
                              <a:rPr lang="en-US" altLang="en-US" sz="2400" i="1">
                                <a:latin typeface="Cambria Math"/>
                              </a:rPr>
                            </m:ctrlPr>
                          </m:sSubPr>
                          <m:e>
                            <m:r>
                              <a:rPr lang="en-US" altLang="en-US" sz="2400" i="1">
                                <a:latin typeface="Cambria Math"/>
                              </a:rPr>
                              <m:t>𝑃</m:t>
                            </m:r>
                          </m:e>
                          <m:sub>
                            <m:r>
                              <a:rPr lang="en-US" altLang="en-US" sz="2400" i="1">
                                <a:latin typeface="Cambria Math"/>
                              </a:rPr>
                              <m:t>𝑋</m:t>
                            </m:r>
                          </m:sub>
                        </m:sSub>
                        <m:r>
                          <a:rPr lang="en-US" altLang="en-US" sz="2400" i="1">
                            <a:latin typeface="Cambria Math"/>
                          </a:rPr>
                          <m:t>𝑑𝑄</m:t>
                        </m:r>
                      </m:e>
                      <m:sub>
                        <m:r>
                          <a:rPr lang="en-US" altLang="en-US" sz="2400" i="1">
                            <a:latin typeface="Cambria Math"/>
                          </a:rPr>
                          <m:t>𝑋</m:t>
                        </m:r>
                      </m:sub>
                    </m:sSub>
                    <m:sSub>
                      <m:sSubPr>
                        <m:ctrlPr>
                          <a:rPr lang="en-US" altLang="en-US" sz="2400" i="1">
                            <a:latin typeface="Cambria Math"/>
                          </a:rPr>
                        </m:ctrlPr>
                      </m:sSubPr>
                      <m:e>
                        <m:r>
                          <a:rPr lang="en-US" altLang="en-US" sz="2400" i="1">
                            <a:latin typeface="Cambria Math"/>
                          </a:rPr>
                          <m:t>(</m:t>
                        </m:r>
                        <m:r>
                          <a:rPr lang="en-US" altLang="en-US" sz="2400" i="1">
                            <a:latin typeface="Cambria Math"/>
                            <a:ea typeface="Cambria Math"/>
                          </a:rPr>
                          <m:t>𝜂</m:t>
                        </m:r>
                      </m:e>
                      <m:sub>
                        <m:r>
                          <a:rPr lang="en-US" altLang="en-US" sz="2400" i="1">
                            <a:latin typeface="Cambria Math"/>
                          </a:rPr>
                          <m:t>𝑋</m:t>
                        </m:r>
                      </m:sub>
                    </m:sSub>
                    <m:r>
                      <a:rPr lang="en-US" altLang="en-US" sz="2400" i="1">
                        <a:latin typeface="Cambria Math"/>
                      </a:rPr>
                      <m:t>−1)+</m:t>
                    </m:r>
                    <m:sSub>
                      <m:sSubPr>
                        <m:ctrlPr>
                          <a:rPr lang="en-US" altLang="en-US" sz="2400" i="1" smtClean="0">
                            <a:latin typeface="Cambria Math"/>
                          </a:rPr>
                        </m:ctrlPr>
                      </m:sSubPr>
                      <m:e>
                        <m:r>
                          <a:rPr lang="en-US" altLang="en-US" sz="2400" i="1" smtClean="0">
                            <a:latin typeface="Cambria Math"/>
                            <a:ea typeface="Cambria Math"/>
                          </a:rPr>
                          <m:t>𝜂</m:t>
                        </m:r>
                      </m:e>
                      <m:sub>
                        <m:r>
                          <a:rPr lang="en-US" altLang="en-US" sz="2400" b="0" i="1" smtClean="0">
                            <a:latin typeface="Cambria Math"/>
                          </a:rPr>
                          <m:t>𝑀</m:t>
                        </m:r>
                      </m:sub>
                    </m:sSub>
                    <m:sSub>
                      <m:sSubPr>
                        <m:ctrlPr>
                          <a:rPr lang="en-US" altLang="en-US" sz="2400" i="1">
                            <a:latin typeface="Cambria Math"/>
                          </a:rPr>
                        </m:ctrlPr>
                      </m:sSubPr>
                      <m:e>
                        <m:sSub>
                          <m:sSubPr>
                            <m:ctrlPr>
                              <a:rPr lang="en-US" altLang="en-US" sz="2400" i="1">
                                <a:latin typeface="Cambria Math"/>
                              </a:rPr>
                            </m:ctrlPr>
                          </m:sSubPr>
                          <m:e>
                            <m:r>
                              <a:rPr lang="en-US" altLang="en-US" sz="2400" i="1">
                                <a:latin typeface="Cambria Math"/>
                              </a:rPr>
                              <m:t>𝑃</m:t>
                            </m:r>
                          </m:e>
                          <m:sub>
                            <m:r>
                              <a:rPr lang="en-US" altLang="en-US" sz="2400" i="1">
                                <a:latin typeface="Cambria Math"/>
                              </a:rPr>
                              <m:t>𝑀</m:t>
                            </m:r>
                          </m:sub>
                        </m:sSub>
                        <m:r>
                          <a:rPr lang="en-US" altLang="en-US" sz="2400" i="1">
                            <a:latin typeface="Cambria Math"/>
                          </a:rPr>
                          <m:t>𝑑𝑄</m:t>
                        </m:r>
                      </m:e>
                      <m:sub>
                        <m:r>
                          <a:rPr lang="en-US" altLang="en-US" sz="2400" i="1">
                            <a:latin typeface="Cambria Math"/>
                          </a:rPr>
                          <m:t>𝑀</m:t>
                        </m:r>
                      </m:sub>
                    </m:sSub>
                    <m:r>
                      <a:rPr lang="en-US" altLang="en-US" sz="2400" b="0" i="1" smtClean="0">
                        <a:latin typeface="Cambria Math"/>
                      </a:rPr>
                      <m:t>)</m:t>
                    </m:r>
                  </m:oMath>
                </a14:m>
                <a:endParaRPr lang="en-US" altLang="en-US" sz="2400" b="0" dirty="0" smtClean="0"/>
              </a:p>
              <a:p>
                <a:pPr marL="457200" lvl="1" indent="0" algn="ctr">
                  <a:lnSpc>
                    <a:spcPct val="90000"/>
                  </a:lnSpc>
                  <a:spcBef>
                    <a:spcPct val="50000"/>
                  </a:spcBef>
                  <a:buNone/>
                </a:pPr>
                <a:r>
                  <a:rPr lang="en-US" altLang="en-US" sz="2400" dirty="0" smtClean="0"/>
                  <a:t>where k = </a:t>
                </a:r>
                <a14:m>
                  <m:oMath xmlns:m="http://schemas.openxmlformats.org/officeDocument/2006/math">
                    <m:sSub>
                      <m:sSubPr>
                        <m:ctrlPr>
                          <a:rPr lang="en-US" altLang="en-US" sz="2400" i="1" smtClean="0">
                            <a:latin typeface="Cambria Math"/>
                          </a:rPr>
                        </m:ctrlPr>
                      </m:sSubPr>
                      <m:e>
                        <m:r>
                          <a:rPr lang="en-US" altLang="en-US" sz="2400" b="0" i="1" smtClean="0">
                            <a:latin typeface="Cambria Math"/>
                          </a:rPr>
                          <m:t>𝑑</m:t>
                        </m:r>
                        <m:sSub>
                          <m:sSubPr>
                            <m:ctrlPr>
                              <a:rPr lang="en-US" altLang="en-US" sz="2400" b="0" i="1" smtClean="0">
                                <a:latin typeface="Cambria Math"/>
                              </a:rPr>
                            </m:ctrlPr>
                          </m:sSubPr>
                          <m:e>
                            <m:r>
                              <a:rPr lang="en-US" altLang="en-US" sz="2400" b="0" i="1" smtClean="0">
                                <a:latin typeface="Cambria Math"/>
                              </a:rPr>
                              <m:t>𝑃</m:t>
                            </m:r>
                          </m:e>
                          <m:sub>
                            <m:r>
                              <a:rPr lang="en-US" altLang="en-US" sz="2400" b="0" i="1" smtClean="0">
                                <a:latin typeface="Cambria Math"/>
                              </a:rPr>
                              <m:t>𝑀</m:t>
                            </m:r>
                          </m:sub>
                        </m:sSub>
                        <m:r>
                          <a:rPr lang="en-US" altLang="en-US" sz="2400" b="0" i="1" smtClean="0">
                            <a:latin typeface="Cambria Math"/>
                          </a:rPr>
                          <m:t>/</m:t>
                        </m:r>
                        <m:r>
                          <a:rPr lang="en-US" altLang="en-US" sz="2400" b="0" i="1" smtClean="0">
                            <a:latin typeface="Cambria Math"/>
                          </a:rPr>
                          <m:t>𝑃</m:t>
                        </m:r>
                      </m:e>
                      <m:sub>
                        <m:r>
                          <a:rPr lang="en-US" altLang="en-US" sz="2400" b="0" i="1" smtClean="0">
                            <a:latin typeface="Cambria Math"/>
                          </a:rPr>
                          <m:t>𝑀</m:t>
                        </m:r>
                      </m:sub>
                    </m:sSub>
                  </m:oMath>
                </a14:m>
                <a:endParaRPr lang="en-US" altLang="en-US" dirty="0" smtClean="0"/>
              </a:p>
              <a:p>
                <a:pPr marL="0" indent="0">
                  <a:lnSpc>
                    <a:spcPct val="90000"/>
                  </a:lnSpc>
                  <a:spcBef>
                    <a:spcPct val="50000"/>
                  </a:spcBef>
                  <a:buNone/>
                </a:pPr>
                <a:endParaRPr lang="en-US" dirty="0" smtClean="0"/>
              </a:p>
            </p:txBody>
          </p:sp>
        </mc:Choice>
        <mc:Fallback xmlns="">
          <p:sp>
            <p:nvSpPr>
              <p:cNvPr id="14339" name="Content Placeholder 2"/>
              <p:cNvSpPr>
                <a:spLocks noGrp="1" noRot="1" noChangeAspect="1" noMove="1" noResize="1" noEditPoints="1" noAdjustHandles="1" noChangeArrowheads="1" noChangeShapeType="1" noTextEdit="1"/>
              </p:cNvSpPr>
              <p:nvPr>
                <p:ph idx="1"/>
              </p:nvPr>
            </p:nvSpPr>
            <p:spPr>
              <a:xfrm>
                <a:off x="1066800" y="1676400"/>
                <a:ext cx="7772400" cy="4529137"/>
              </a:xfrm>
              <a:blipFill rotWithShape="1">
                <a:blip r:embed="rId2"/>
                <a:stretch>
                  <a:fillRect l="-1020" t="-2153" b="-6595"/>
                </a:stretch>
              </a:blipFill>
            </p:spPr>
            <p:txBody>
              <a:bodyPr/>
              <a:lstStyle/>
              <a:p>
                <a:r>
                  <a:rPr lang="en-US">
                    <a:noFill/>
                  </a:rPr>
                  <a:t> </a:t>
                </a:r>
              </a:p>
            </p:txBody>
          </p:sp>
        </mc:Fallback>
      </mc:AlternateContent>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extLst>
      <p:ext uri="{BB962C8B-B14F-4D97-AF65-F5344CB8AC3E}">
        <p14:creationId xmlns:p14="http://schemas.microsoft.com/office/powerpoint/2010/main" val="1388282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dirty="0" smtClean="0">
                <a:latin typeface="Palatino Linotype" pitchFamily="18" charset="0"/>
              </a:rPr>
              <a:t>Appendix to Chapter 16</a:t>
            </a:r>
          </a:p>
        </p:txBody>
      </p:sp>
      <mc:AlternateContent xmlns:mc="http://schemas.openxmlformats.org/markup-compatibility/2006" xmlns:a14="http://schemas.microsoft.com/office/drawing/2010/main">
        <mc:Choice Requires="a14">
          <p:sp>
            <p:nvSpPr>
              <p:cNvPr id="14339" name="Content Placeholder 2"/>
              <p:cNvSpPr>
                <a:spLocks noGrp="1"/>
              </p:cNvSpPr>
              <p:nvPr>
                <p:ph idx="1"/>
              </p:nvPr>
            </p:nvSpPr>
            <p:spPr>
              <a:xfrm>
                <a:off x="1066800" y="1676400"/>
                <a:ext cx="7772400" cy="4529137"/>
              </a:xfrm>
            </p:spPr>
            <p:txBody>
              <a:bodyPr/>
              <a:lstStyle/>
              <a:p>
                <a:pPr>
                  <a:lnSpc>
                    <a:spcPct val="90000"/>
                  </a:lnSpc>
                  <a:spcBef>
                    <a:spcPct val="50000"/>
                  </a:spcBef>
                </a:pPr>
                <a:r>
                  <a:rPr lang="en-US" altLang="en-US" sz="2600" b="1" dirty="0" smtClean="0"/>
                  <a:t>Derivation of the Marshall-Lerner Condition</a:t>
                </a:r>
              </a:p>
              <a:p>
                <a:pPr lvl="1">
                  <a:lnSpc>
                    <a:spcPct val="90000"/>
                  </a:lnSpc>
                  <a:spcBef>
                    <a:spcPct val="50000"/>
                  </a:spcBef>
                </a:pPr>
                <a:r>
                  <a:rPr lang="en-US" altLang="en-US" sz="2400" dirty="0" smtClean="0"/>
                  <a:t>The initial level of the trade balance is significant for the relative importance of the elasticities.</a:t>
                </a:r>
              </a:p>
              <a:p>
                <a:pPr lvl="1">
                  <a:lnSpc>
                    <a:spcPct val="90000"/>
                  </a:lnSpc>
                  <a:spcBef>
                    <a:spcPct val="50000"/>
                  </a:spcBef>
                </a:pPr>
                <a:r>
                  <a:rPr lang="en-US" altLang="en-US" sz="2400" dirty="0" smtClean="0"/>
                  <a:t>If the elasticity of foreign supply of domestic imports and domestic supply of exports are not infinite, then the Marshall-Lerner condition becomes</a:t>
                </a:r>
              </a:p>
              <a:p>
                <a:pPr lvl="1">
                  <a:lnSpc>
                    <a:spcPct val="90000"/>
                  </a:lnSpc>
                  <a:spcBef>
                    <a:spcPct val="50000"/>
                  </a:spcBef>
                </a:pPr>
                <a:endParaRPr lang="en-US" altLang="en-US" sz="2400" dirty="0" smtClean="0"/>
              </a:p>
              <a:p>
                <a:pPr marL="457200" lvl="1" indent="0">
                  <a:lnSpc>
                    <a:spcPct val="90000"/>
                  </a:lnSpc>
                  <a:spcBef>
                    <a:spcPct val="50000"/>
                  </a:spcBef>
                  <a:buNone/>
                </a:pPr>
                <a14:m>
                  <m:oMathPara xmlns:m="http://schemas.openxmlformats.org/officeDocument/2006/math">
                    <m:oMathParaPr>
                      <m:jc m:val="centerGroup"/>
                    </m:oMathParaPr>
                    <m:oMath xmlns:m="http://schemas.openxmlformats.org/officeDocument/2006/math">
                      <m:f>
                        <m:fPr>
                          <m:ctrlPr>
                            <a:rPr lang="en-US" altLang="en-US" sz="2400" b="0" i="1" smtClean="0">
                              <a:latin typeface="Cambria Math"/>
                            </a:rPr>
                          </m:ctrlPr>
                        </m:fPr>
                        <m:num>
                          <m:sSub>
                            <m:sSubPr>
                              <m:ctrlPr>
                                <a:rPr lang="en-US" altLang="en-US" sz="2400" i="1">
                                  <a:latin typeface="Cambria Math"/>
                                </a:rPr>
                              </m:ctrlPr>
                            </m:sSubPr>
                            <m:e>
                              <m:r>
                                <a:rPr lang="en-US" altLang="en-US" sz="2400" i="1">
                                  <a:latin typeface="Cambria Math"/>
                                </a:rPr>
                                <m:t>𝑒</m:t>
                              </m:r>
                            </m:e>
                            <m:sub>
                              <m:r>
                                <a:rPr lang="en-US" altLang="en-US" sz="2400" i="1">
                                  <a:latin typeface="Cambria Math"/>
                                </a:rPr>
                                <m:t>𝑀</m:t>
                              </m:r>
                            </m:sub>
                          </m:sSub>
                          <m:r>
                            <m:rPr>
                              <m:nor/>
                            </m:rPr>
                            <a:rPr lang="en-US" altLang="en-US" sz="2400" dirty="0"/>
                            <m:t> </m:t>
                          </m:r>
                          <m:sSub>
                            <m:sSubPr>
                              <m:ctrlPr>
                                <a:rPr lang="en-US" altLang="en-US" sz="2400" i="1">
                                  <a:latin typeface="Cambria Math"/>
                                </a:rPr>
                              </m:ctrlPr>
                            </m:sSubPr>
                            <m:e>
                              <m:r>
                                <a:rPr lang="en-US" altLang="en-US" sz="2400" i="1">
                                  <a:latin typeface="Cambria Math"/>
                                </a:rPr>
                                <m:t>𝑒</m:t>
                              </m:r>
                            </m:e>
                            <m:sub>
                              <m:r>
                                <a:rPr lang="en-US" altLang="en-US" sz="2400" i="1">
                                  <a:latin typeface="Cambria Math"/>
                                </a:rPr>
                                <m:t>𝑋</m:t>
                              </m:r>
                            </m:sub>
                          </m:sSub>
                          <m:r>
                            <a:rPr lang="en-US" altLang="en-US" sz="2400" i="1">
                              <a:latin typeface="Cambria Math"/>
                            </a:rPr>
                            <m:t>(</m:t>
                          </m:r>
                          <m:sSub>
                            <m:sSubPr>
                              <m:ctrlPr>
                                <a:rPr lang="en-US" altLang="en-US" sz="2400" i="1">
                                  <a:latin typeface="Cambria Math"/>
                                </a:rPr>
                              </m:ctrlPr>
                            </m:sSubPr>
                            <m:e>
                              <m:r>
                                <a:rPr lang="en-US" altLang="en-US" sz="2400" i="1">
                                  <a:latin typeface="Cambria Math"/>
                                  <a:ea typeface="Cambria Math"/>
                                </a:rPr>
                                <m:t>𝜂</m:t>
                              </m:r>
                            </m:e>
                            <m:sub>
                              <m:r>
                                <a:rPr lang="en-US" altLang="en-US" sz="2400" i="1">
                                  <a:latin typeface="Cambria Math"/>
                                </a:rPr>
                                <m:t>𝑀</m:t>
                              </m:r>
                            </m:sub>
                          </m:sSub>
                          <m:r>
                            <m:rPr>
                              <m:nor/>
                            </m:rPr>
                            <a:rPr lang="en-US" altLang="en-US" sz="2400" dirty="0"/>
                            <m:t>+ </m:t>
                          </m:r>
                          <m:sSub>
                            <m:sSubPr>
                              <m:ctrlPr>
                                <a:rPr lang="en-US" altLang="en-US" sz="2400" i="1">
                                  <a:latin typeface="Cambria Math"/>
                                </a:rPr>
                              </m:ctrlPr>
                            </m:sSubPr>
                            <m:e>
                              <m:r>
                                <a:rPr lang="en-US" altLang="en-US" sz="2400" i="1">
                                  <a:latin typeface="Cambria Math"/>
                                  <a:ea typeface="Cambria Math"/>
                                </a:rPr>
                                <m:t>𝜂</m:t>
                              </m:r>
                            </m:e>
                            <m:sub>
                              <m:r>
                                <a:rPr lang="en-US" altLang="en-US" sz="2400" i="1">
                                  <a:latin typeface="Cambria Math"/>
                                </a:rPr>
                                <m:t>𝑋</m:t>
                              </m:r>
                            </m:sub>
                          </m:sSub>
                          <m:r>
                            <a:rPr lang="en-US" altLang="en-US" sz="2400" i="1">
                              <a:latin typeface="Cambria Math"/>
                            </a:rPr>
                            <m:t>−1)+</m:t>
                          </m:r>
                          <m:r>
                            <m:rPr>
                              <m:nor/>
                            </m:rPr>
                            <a:rPr lang="en-US" altLang="en-US" sz="2400" dirty="0"/>
                            <m:t> </m:t>
                          </m:r>
                          <m:sSub>
                            <m:sSubPr>
                              <m:ctrlPr>
                                <a:rPr lang="en-US" altLang="en-US" sz="2400" i="1">
                                  <a:latin typeface="Cambria Math"/>
                                </a:rPr>
                              </m:ctrlPr>
                            </m:sSubPr>
                            <m:e>
                              <m:r>
                                <a:rPr lang="en-US" altLang="en-US" sz="2400" i="1">
                                  <a:latin typeface="Cambria Math"/>
                                  <a:ea typeface="Cambria Math"/>
                                </a:rPr>
                                <m:t>𝜂</m:t>
                              </m:r>
                            </m:e>
                            <m:sub>
                              <m:r>
                                <a:rPr lang="en-US" altLang="en-US" sz="2400" i="1">
                                  <a:latin typeface="Cambria Math"/>
                                </a:rPr>
                                <m:t>𝑀</m:t>
                              </m:r>
                            </m:sub>
                          </m:sSub>
                          <m:r>
                            <m:rPr>
                              <m:nor/>
                            </m:rPr>
                            <a:rPr lang="en-US" altLang="en-US" sz="2400" dirty="0"/>
                            <m:t> </m:t>
                          </m:r>
                          <m:sSub>
                            <m:sSubPr>
                              <m:ctrlPr>
                                <a:rPr lang="en-US" altLang="en-US" sz="2400" i="1">
                                  <a:latin typeface="Cambria Math"/>
                                </a:rPr>
                              </m:ctrlPr>
                            </m:sSubPr>
                            <m:e>
                              <m:r>
                                <a:rPr lang="en-US" altLang="en-US" sz="2400" i="1">
                                  <a:latin typeface="Cambria Math"/>
                                  <a:ea typeface="Cambria Math"/>
                                </a:rPr>
                                <m:t>𝜂</m:t>
                              </m:r>
                            </m:e>
                            <m:sub>
                              <m:r>
                                <a:rPr lang="en-US" altLang="en-US" sz="2400" i="1">
                                  <a:latin typeface="Cambria Math"/>
                                </a:rPr>
                                <m:t>𝑋</m:t>
                              </m:r>
                            </m:sub>
                          </m:sSub>
                          <m:r>
                            <m:rPr>
                              <m:nor/>
                            </m:rPr>
                            <a:rPr lang="en-US" altLang="en-US" sz="2400" dirty="0"/>
                            <m:t> (</m:t>
                          </m:r>
                          <m:sSub>
                            <m:sSubPr>
                              <m:ctrlPr>
                                <a:rPr lang="en-US" altLang="en-US" sz="2400" i="1">
                                  <a:latin typeface="Cambria Math"/>
                                </a:rPr>
                              </m:ctrlPr>
                            </m:sSubPr>
                            <m:e>
                              <m:r>
                                <a:rPr lang="en-US" altLang="en-US" sz="2400" i="1">
                                  <a:latin typeface="Cambria Math"/>
                                </a:rPr>
                                <m:t>𝑒</m:t>
                              </m:r>
                            </m:e>
                            <m:sub>
                              <m:r>
                                <a:rPr lang="en-US" altLang="en-US" sz="2400" i="1">
                                  <a:latin typeface="Cambria Math"/>
                                </a:rPr>
                                <m:t>𝑀</m:t>
                              </m:r>
                            </m:sub>
                          </m:sSub>
                          <m:r>
                            <m:rPr>
                              <m:nor/>
                            </m:rPr>
                            <a:rPr lang="en-US" altLang="en-US" sz="2400" dirty="0"/>
                            <m:t>+ </m:t>
                          </m:r>
                          <m:sSub>
                            <m:sSubPr>
                              <m:ctrlPr>
                                <a:rPr lang="en-US" altLang="en-US" sz="2400" i="1">
                                  <a:latin typeface="Cambria Math"/>
                                </a:rPr>
                              </m:ctrlPr>
                            </m:sSubPr>
                            <m:e>
                              <m:r>
                                <a:rPr lang="en-US" altLang="en-US" sz="2400" i="1">
                                  <a:latin typeface="Cambria Math"/>
                                </a:rPr>
                                <m:t>𝑒</m:t>
                              </m:r>
                            </m:e>
                            <m:sub>
                              <m:r>
                                <a:rPr lang="en-US" altLang="en-US" sz="2400" i="1">
                                  <a:latin typeface="Cambria Math"/>
                                </a:rPr>
                                <m:t>𝑋</m:t>
                              </m:r>
                            </m:sub>
                          </m:sSub>
                          <m:r>
                            <a:rPr lang="en-US" altLang="en-US" sz="2400" i="1">
                              <a:latin typeface="Cambria Math"/>
                            </a:rPr>
                            <m:t>+1)</m:t>
                          </m:r>
                        </m:num>
                        <m:den>
                          <m:r>
                            <m:rPr>
                              <m:nor/>
                            </m:rPr>
                            <a:rPr lang="en-US" altLang="en-US" sz="2400" b="0" i="0" smtClean="0">
                              <a:latin typeface="Cambria Math"/>
                            </a:rPr>
                            <m:t>(</m:t>
                          </m:r>
                          <m:sSub>
                            <m:sSubPr>
                              <m:ctrlPr>
                                <a:rPr lang="en-US" altLang="en-US" sz="2400" i="1">
                                  <a:latin typeface="Cambria Math"/>
                                </a:rPr>
                              </m:ctrlPr>
                            </m:sSubPr>
                            <m:e>
                              <m:r>
                                <a:rPr lang="en-US" altLang="en-US" sz="2400" i="1">
                                  <a:latin typeface="Cambria Math"/>
                                </a:rPr>
                                <m:t>𝑒</m:t>
                              </m:r>
                            </m:e>
                            <m:sub>
                              <m:r>
                                <a:rPr lang="en-US" altLang="en-US" sz="2400" i="1">
                                  <a:latin typeface="Cambria Math"/>
                                </a:rPr>
                                <m:t>𝑋</m:t>
                              </m:r>
                            </m:sub>
                          </m:sSub>
                          <m:r>
                            <m:rPr>
                              <m:nor/>
                            </m:rPr>
                            <a:rPr lang="en-US" altLang="en-US" sz="2400" dirty="0"/>
                            <m:t>+ </m:t>
                          </m:r>
                          <m:sSub>
                            <m:sSubPr>
                              <m:ctrlPr>
                                <a:rPr lang="en-US" altLang="en-US" sz="2400" i="1">
                                  <a:latin typeface="Cambria Math"/>
                                </a:rPr>
                              </m:ctrlPr>
                            </m:sSubPr>
                            <m:e>
                              <m:r>
                                <a:rPr lang="en-US" altLang="en-US" sz="2400" i="1">
                                  <a:latin typeface="Cambria Math"/>
                                  <a:ea typeface="Cambria Math"/>
                                </a:rPr>
                                <m:t>𝜂</m:t>
                              </m:r>
                            </m:e>
                            <m:sub>
                              <m:r>
                                <a:rPr lang="en-US" altLang="en-US" sz="2400" i="1">
                                  <a:latin typeface="Cambria Math"/>
                                </a:rPr>
                                <m:t>𝑋</m:t>
                              </m:r>
                            </m:sub>
                          </m:sSub>
                          <m:r>
                            <a:rPr lang="en-US" altLang="en-US" sz="2400" b="0" i="1" smtClean="0">
                              <a:latin typeface="Cambria Math"/>
                            </a:rPr>
                            <m:t>)(</m:t>
                          </m:r>
                          <m:sSub>
                            <m:sSubPr>
                              <m:ctrlPr>
                                <a:rPr lang="en-US" altLang="en-US" sz="2400" i="1">
                                  <a:latin typeface="Cambria Math"/>
                                </a:rPr>
                              </m:ctrlPr>
                            </m:sSubPr>
                            <m:e>
                              <m:r>
                                <a:rPr lang="en-US" altLang="en-US" sz="2400" i="1">
                                  <a:latin typeface="Cambria Math"/>
                                </a:rPr>
                                <m:t>𝑒</m:t>
                              </m:r>
                            </m:e>
                            <m:sub>
                              <m:r>
                                <a:rPr lang="en-US" altLang="en-US" sz="2400" i="1">
                                  <a:latin typeface="Cambria Math"/>
                                </a:rPr>
                                <m:t>𝑀</m:t>
                              </m:r>
                            </m:sub>
                          </m:sSub>
                          <m:r>
                            <m:rPr>
                              <m:nor/>
                            </m:rPr>
                            <a:rPr lang="en-US" altLang="en-US" sz="2400" dirty="0"/>
                            <m:t>+ </m:t>
                          </m:r>
                          <m:sSub>
                            <m:sSubPr>
                              <m:ctrlPr>
                                <a:rPr lang="en-US" altLang="en-US" sz="2400" i="1">
                                  <a:latin typeface="Cambria Math"/>
                                </a:rPr>
                              </m:ctrlPr>
                            </m:sSubPr>
                            <m:e>
                              <m:r>
                                <a:rPr lang="en-US" altLang="en-US" sz="2400" i="1" smtClean="0">
                                  <a:latin typeface="Cambria Math"/>
                                  <a:ea typeface="Cambria Math"/>
                                </a:rPr>
                                <m:t>𝜂</m:t>
                              </m:r>
                            </m:e>
                            <m:sub>
                              <m:r>
                                <a:rPr lang="en-US" altLang="en-US" sz="2400" b="0" i="1" smtClean="0">
                                  <a:latin typeface="Cambria Math"/>
                                </a:rPr>
                                <m:t>𝑀</m:t>
                              </m:r>
                            </m:sub>
                          </m:sSub>
                          <m:r>
                            <a:rPr lang="en-US" altLang="en-US" sz="2400" i="1">
                              <a:latin typeface="Cambria Math"/>
                            </a:rPr>
                            <m:t>)</m:t>
                          </m:r>
                        </m:den>
                      </m:f>
                    </m:oMath>
                  </m:oMathPara>
                </a14:m>
                <a:endParaRPr lang="en-US" altLang="en-US" sz="2400" dirty="0" smtClean="0"/>
              </a:p>
              <a:p>
                <a:pPr marL="457200" lvl="1" indent="0">
                  <a:lnSpc>
                    <a:spcPct val="90000"/>
                  </a:lnSpc>
                  <a:spcBef>
                    <a:spcPct val="50000"/>
                  </a:spcBef>
                  <a:buNone/>
                </a:pPr>
                <a:endParaRPr lang="en-US" altLang="en-US" dirty="0" smtClean="0"/>
              </a:p>
              <a:p>
                <a:pPr marL="0" indent="0">
                  <a:lnSpc>
                    <a:spcPct val="90000"/>
                  </a:lnSpc>
                  <a:spcBef>
                    <a:spcPct val="50000"/>
                  </a:spcBef>
                  <a:buNone/>
                </a:pPr>
                <a:endParaRPr lang="en-US" dirty="0" smtClean="0"/>
              </a:p>
            </p:txBody>
          </p:sp>
        </mc:Choice>
        <mc:Fallback xmlns="">
          <p:sp>
            <p:nvSpPr>
              <p:cNvPr id="14339" name="Content Placeholder 2"/>
              <p:cNvSpPr>
                <a:spLocks noGrp="1" noRot="1" noChangeAspect="1" noMove="1" noResize="1" noEditPoints="1" noAdjustHandles="1" noChangeArrowheads="1" noChangeShapeType="1" noTextEdit="1"/>
              </p:cNvSpPr>
              <p:nvPr>
                <p:ph idx="1"/>
              </p:nvPr>
            </p:nvSpPr>
            <p:spPr>
              <a:xfrm>
                <a:off x="1066800" y="1676400"/>
                <a:ext cx="7772400" cy="4529137"/>
              </a:xfrm>
              <a:blipFill rotWithShape="1">
                <a:blip r:embed="rId2"/>
                <a:stretch>
                  <a:fillRect l="-1020" t="-2153"/>
                </a:stretch>
              </a:blipFill>
            </p:spPr>
            <p:txBody>
              <a:bodyPr/>
              <a:lstStyle/>
              <a:p>
                <a:r>
                  <a:rPr lang="en-US">
                    <a:noFill/>
                  </a:rPr>
                  <a:t> </a:t>
                </a:r>
              </a:p>
            </p:txBody>
          </p:sp>
        </mc:Fallback>
      </mc:AlternateContent>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extLst>
      <p:ext uri="{BB962C8B-B14F-4D97-AF65-F5344CB8AC3E}">
        <p14:creationId xmlns:p14="http://schemas.microsoft.com/office/powerpoint/2010/main" val="1495162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b="1" dirty="0" smtClean="0">
                <a:latin typeface="Palatino Linotype" pitchFamily="18" charset="0"/>
              </a:rPr>
              <a:t>Appendix:  Derivation of Gold Points</a:t>
            </a:r>
          </a:p>
        </p:txBody>
      </p:sp>
      <p:sp>
        <p:nvSpPr>
          <p:cNvPr id="14340"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600200"/>
            <a:ext cx="6726220" cy="3906012"/>
          </a:xfrm>
          <a:prstGeom prst="rect">
            <a:avLst/>
          </a:prstGeom>
        </p:spPr>
      </p:pic>
      <p:sp>
        <p:nvSpPr>
          <p:cNvPr id="6" name="Text Box 4"/>
          <p:cNvSpPr txBox="1">
            <a:spLocks noChangeArrowheads="1"/>
          </p:cNvSpPr>
          <p:nvPr/>
        </p:nvSpPr>
        <p:spPr bwMode="auto">
          <a:xfrm>
            <a:off x="228600" y="5638800"/>
            <a:ext cx="8686800" cy="420688"/>
          </a:xfrm>
          <a:prstGeom prst="rect">
            <a:avLst/>
          </a:prstGeom>
          <a:noFill/>
          <a:ln w="9525">
            <a:noFill/>
            <a:miter lim="800000"/>
            <a:headEnd/>
            <a:tailEnd/>
          </a:ln>
        </p:spPr>
        <p:txBody>
          <a:bodyPr>
            <a:spAutoFit/>
          </a:bodyPr>
          <a:lstStyle/>
          <a:p>
            <a:pPr algn="ctr">
              <a:lnSpc>
                <a:spcPct val="90000"/>
              </a:lnSpc>
              <a:spcBef>
                <a:spcPct val="50000"/>
              </a:spcBef>
            </a:pPr>
            <a:r>
              <a:rPr lang="en-US" altLang="en-US" b="1" dirty="0"/>
              <a:t>FIGURE </a:t>
            </a:r>
            <a:r>
              <a:rPr lang="en-US" altLang="en-US" b="1" dirty="0" smtClean="0"/>
              <a:t>16-8</a:t>
            </a:r>
            <a:r>
              <a:rPr lang="en-US" altLang="en-US" dirty="0" smtClean="0"/>
              <a:t> </a:t>
            </a:r>
            <a:r>
              <a:rPr lang="en-US" altLang="en-US" dirty="0"/>
              <a:t>Gold Points and Gold Flows.</a:t>
            </a:r>
          </a:p>
        </p:txBody>
      </p:sp>
    </p:spTree>
    <p:extLst>
      <p:ext uri="{BB962C8B-B14F-4D97-AF65-F5344CB8AC3E}">
        <p14:creationId xmlns:p14="http://schemas.microsoft.com/office/powerpoint/2010/main" val="4017116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2800" b="1" smtClean="0">
                <a:latin typeface="Palatino Linotype" pitchFamily="18" charset="0"/>
              </a:rPr>
              <a:t>Adjustment with Flexible Exchange Rates</a:t>
            </a:r>
          </a:p>
        </p:txBody>
      </p:sp>
      <p:sp>
        <p:nvSpPr>
          <p:cNvPr id="10243" name="Content Placeholder 2"/>
          <p:cNvSpPr>
            <a:spLocks noGrp="1"/>
          </p:cNvSpPr>
          <p:nvPr>
            <p:ph idx="1"/>
          </p:nvPr>
        </p:nvSpPr>
        <p:spPr/>
        <p:txBody>
          <a:bodyPr/>
          <a:lstStyle/>
          <a:p>
            <a:pPr eaLnBrk="1" hangingPunct="1">
              <a:spcBef>
                <a:spcPts val="1200"/>
              </a:spcBef>
            </a:pPr>
            <a:r>
              <a:rPr lang="en-US" sz="2600" i="1" dirty="0" smtClean="0"/>
              <a:t>Price adjustment mechanism </a:t>
            </a:r>
            <a:r>
              <a:rPr lang="en-US" sz="2600" dirty="0" smtClean="0"/>
              <a:t>relies on depreciation and devaluation of currency to adjust current account and balance of payments.</a:t>
            </a:r>
          </a:p>
          <a:p>
            <a:pPr eaLnBrk="1" hangingPunct="1">
              <a:spcBef>
                <a:spcPts val="1200"/>
              </a:spcBef>
            </a:pPr>
            <a:r>
              <a:rPr lang="en-US" sz="2600" i="1" dirty="0" smtClean="0"/>
              <a:t>Income adjustment mechanism </a:t>
            </a:r>
            <a:r>
              <a:rPr lang="en-US" sz="2600" dirty="0" smtClean="0"/>
              <a:t>relies on income changes in the nation and abroad to make the adjustments.</a:t>
            </a:r>
          </a:p>
          <a:p>
            <a:pPr eaLnBrk="1" hangingPunct="1">
              <a:spcBef>
                <a:spcPts val="1200"/>
              </a:spcBef>
            </a:pPr>
            <a:r>
              <a:rPr lang="en-US" sz="2600" dirty="0" smtClean="0"/>
              <a:t>Elasticity of the demand and supply curves will determine effectiveness of adjustment mechanisms.</a:t>
            </a:r>
          </a:p>
        </p:txBody>
      </p:sp>
      <p:sp>
        <p:nvSpPr>
          <p:cNvPr id="10244"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a:t>Copyright 2013 John Wiley &amp; Sons, Inc</a:t>
            </a:r>
            <a:r>
              <a:rPr lang="en-US" sz="1800" dirty="0" smtClean="0"/>
              <a:t>.</a:t>
            </a:r>
          </a:p>
          <a:p>
            <a:pPr marL="0" indent="0">
              <a:buNone/>
            </a:pPr>
            <a:endParaRPr lang="en-US" dirty="0"/>
          </a:p>
          <a:p>
            <a:r>
              <a:rPr lang="en-US" sz="1800" dirty="0"/>
              <a:t>All rights reserved. Reproduction or translation of this work beyond that permitted in section 117 of the 1976 United States Copyright Act without express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herein.</a:t>
            </a:r>
          </a:p>
          <a:p>
            <a:endParaRPr lang="en-US" dirty="0"/>
          </a:p>
        </p:txBody>
      </p:sp>
      <p:sp>
        <p:nvSpPr>
          <p:cNvPr id="4" name="Footer Placeholder 3"/>
          <p:cNvSpPr>
            <a:spLocks noGrp="1"/>
          </p:cNvSpPr>
          <p:nvPr>
            <p:ph type="ftr" sz="quarter" idx="10"/>
          </p:nvPr>
        </p:nvSpPr>
        <p:spPr/>
        <p:txBody>
          <a:bodyPr/>
          <a:lstStyle/>
          <a:p>
            <a:pPr>
              <a:defRPr/>
            </a:pPr>
            <a:r>
              <a:rPr lang="en-US" dirty="0" smtClean="0"/>
              <a:t>Salvatore: International Economics, 11th Edition  © 2013 John Wiley &amp; Sons, Inc.</a:t>
            </a:r>
            <a:endParaRPr lang="en-US" dirty="0"/>
          </a:p>
        </p:txBody>
      </p:sp>
    </p:spTree>
    <p:extLst>
      <p:ext uri="{BB962C8B-B14F-4D97-AF65-F5344CB8AC3E}">
        <p14:creationId xmlns:p14="http://schemas.microsoft.com/office/powerpoint/2010/main" val="1622106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a:p>
        </p:txBody>
      </p:sp>
      <p:sp>
        <p:nvSpPr>
          <p:cNvPr id="15364" name="Text Box 15"/>
          <p:cNvSpPr txBox="1">
            <a:spLocks noChangeArrowheads="1"/>
          </p:cNvSpPr>
          <p:nvPr/>
        </p:nvSpPr>
        <p:spPr bwMode="auto">
          <a:xfrm>
            <a:off x="228600" y="5422900"/>
            <a:ext cx="8686800" cy="749300"/>
          </a:xfrm>
          <a:prstGeom prst="rect">
            <a:avLst/>
          </a:prstGeom>
          <a:noFill/>
          <a:ln w="9525">
            <a:noFill/>
            <a:miter lim="800000"/>
            <a:headEnd/>
            <a:tailEnd/>
          </a:ln>
        </p:spPr>
        <p:txBody>
          <a:bodyPr>
            <a:spAutoFit/>
          </a:bodyPr>
          <a:lstStyle/>
          <a:p>
            <a:pPr algn="ctr">
              <a:lnSpc>
                <a:spcPct val="90000"/>
              </a:lnSpc>
              <a:spcBef>
                <a:spcPct val="50000"/>
              </a:spcBef>
            </a:pPr>
            <a:r>
              <a:rPr lang="en-US" altLang="en-US" b="1"/>
              <a:t>FIGURE 16-1</a:t>
            </a:r>
            <a:r>
              <a:rPr lang="en-US" altLang="en-US"/>
              <a:t> Balance-of-Payments Adjustments with</a:t>
            </a:r>
          </a:p>
          <a:p>
            <a:pPr algn="ctr">
              <a:lnSpc>
                <a:spcPct val="40000"/>
              </a:lnSpc>
              <a:spcBef>
                <a:spcPct val="50000"/>
              </a:spcBef>
            </a:pPr>
            <a:r>
              <a:rPr lang="en-US" altLang="en-US"/>
              <a:t> Exchange Rate Changes.</a:t>
            </a:r>
          </a:p>
        </p:txBody>
      </p:sp>
      <p:pic>
        <p:nvPicPr>
          <p:cNvPr id="15365" name="Picture 16" descr="w0099-n NEW.jpg                                                00044999&#10;CS1-Vol.04                     B95464D4:"/>
          <p:cNvPicPr preferRelativeResize="0">
            <a:picLocks noChangeAspect="1" noChangeArrowheads="1"/>
          </p:cNvPicPr>
          <p:nvPr/>
        </p:nvPicPr>
        <p:blipFill>
          <a:blip r:embed="rId2" cstate="print"/>
          <a:srcRect/>
          <a:stretch>
            <a:fillRect/>
          </a:stretch>
        </p:blipFill>
        <p:spPr bwMode="auto">
          <a:xfrm>
            <a:off x="1654175" y="328613"/>
            <a:ext cx="5834063" cy="4929187"/>
          </a:xfrm>
          <a:prstGeom prst="rect">
            <a:avLst/>
          </a:prstGeom>
          <a:noFill/>
          <a:ln w="9525">
            <a:noFill/>
            <a:miter lim="800000"/>
            <a:headEnd/>
            <a:tailEnd/>
          </a:ln>
        </p:spPr>
      </p:pic>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4479925" y="5927725"/>
            <a:ext cx="184150" cy="457200"/>
          </a:xfrm>
          <a:prstGeom prst="rect">
            <a:avLst/>
          </a:prstGeom>
          <a:noFill/>
          <a:ln w="9525">
            <a:noFill/>
            <a:miter lim="800000"/>
            <a:headEnd/>
            <a:tailEnd/>
          </a:ln>
        </p:spPr>
        <p:txBody>
          <a:bodyPr wrap="none">
            <a:spAutoFit/>
          </a:bodyPr>
          <a:lstStyle/>
          <a:p>
            <a:endParaRPr lang="en-US"/>
          </a:p>
        </p:txBody>
      </p:sp>
      <p:sp>
        <p:nvSpPr>
          <p:cNvPr id="16388" name="Text Box 10"/>
          <p:cNvSpPr txBox="1">
            <a:spLocks noChangeArrowheads="1"/>
          </p:cNvSpPr>
          <p:nvPr/>
        </p:nvSpPr>
        <p:spPr bwMode="auto">
          <a:xfrm>
            <a:off x="228600" y="5194300"/>
            <a:ext cx="8686800" cy="749300"/>
          </a:xfrm>
          <a:prstGeom prst="rect">
            <a:avLst/>
          </a:prstGeom>
          <a:noFill/>
          <a:ln w="9525">
            <a:noFill/>
            <a:miter lim="800000"/>
            <a:headEnd/>
            <a:tailEnd/>
          </a:ln>
        </p:spPr>
        <p:txBody>
          <a:bodyPr>
            <a:spAutoFit/>
          </a:bodyPr>
          <a:lstStyle/>
          <a:p>
            <a:pPr algn="ctr">
              <a:lnSpc>
                <a:spcPct val="90000"/>
              </a:lnSpc>
              <a:spcBef>
                <a:spcPct val="50000"/>
              </a:spcBef>
            </a:pPr>
            <a:r>
              <a:rPr lang="en-US" altLang="en-US" b="1"/>
              <a:t>FIGURE 16-2</a:t>
            </a:r>
            <a:r>
              <a:rPr lang="en-US" altLang="en-US"/>
              <a:t> Derivation of the U.S. Demand and Supply Curves for Foreign Exchange.</a:t>
            </a:r>
          </a:p>
        </p:txBody>
      </p:sp>
      <p:pic>
        <p:nvPicPr>
          <p:cNvPr id="16389" name="Picture 11" descr="w0100-n NEW.jpg                                                00044999&#10;CS1-Vol.04                     B95464D4:"/>
          <p:cNvPicPr preferRelativeResize="0">
            <a:picLocks noChangeAspect="1" noChangeArrowheads="1"/>
          </p:cNvPicPr>
          <p:nvPr/>
        </p:nvPicPr>
        <p:blipFill>
          <a:blip r:embed="rId2" cstate="print"/>
          <a:srcRect/>
          <a:stretch>
            <a:fillRect/>
          </a:stretch>
        </p:blipFill>
        <p:spPr bwMode="auto">
          <a:xfrm>
            <a:off x="263525" y="758825"/>
            <a:ext cx="8582025" cy="4283075"/>
          </a:xfrm>
          <a:prstGeom prst="rect">
            <a:avLst/>
          </a:prstGeom>
          <a:noFill/>
          <a:ln w="9525">
            <a:noFill/>
            <a:miter lim="800000"/>
            <a:headEnd/>
            <a:tailEnd/>
          </a:ln>
        </p:spPr>
      </p:pic>
      <p:sp>
        <p:nvSpPr>
          <p:cNvPr id="6"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800" b="1" smtClean="0">
                <a:latin typeface="Palatino Linotype" pitchFamily="18" charset="0"/>
              </a:rPr>
              <a:t>Effect of Exchange Rate Changes on Domestic Prices and the Terms of Sale</a:t>
            </a:r>
          </a:p>
        </p:txBody>
      </p:sp>
      <p:sp>
        <p:nvSpPr>
          <p:cNvPr id="11267" name="Content Placeholder 2"/>
          <p:cNvSpPr>
            <a:spLocks noGrp="1"/>
          </p:cNvSpPr>
          <p:nvPr>
            <p:ph idx="1"/>
          </p:nvPr>
        </p:nvSpPr>
        <p:spPr/>
        <p:txBody>
          <a:bodyPr/>
          <a:lstStyle/>
          <a:p>
            <a:pPr eaLnBrk="1" hangingPunct="1"/>
            <a:r>
              <a:rPr lang="en-US" sz="2600" dirty="0" smtClean="0"/>
              <a:t>The greater the devaluation or depreciation of the dollar, the greater its inflationary impact, and the less feasible is the increase of the exchange rate for correcting balance of payments deficits.</a:t>
            </a:r>
          </a:p>
        </p:txBody>
      </p:sp>
      <p:sp>
        <p:nvSpPr>
          <p:cNvPr id="11268"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endParaRPr lang="en-US" dirty="0" smtClean="0">
              <a:latin typeface="Times"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800" b="1" smtClean="0">
                <a:latin typeface="Palatino Linotype" pitchFamily="18" charset="0"/>
              </a:rPr>
              <a:t>Effect of Exchange Rate Changes on Domestic Prices and the Terms of Sale</a:t>
            </a:r>
          </a:p>
        </p:txBody>
      </p:sp>
      <p:sp>
        <p:nvSpPr>
          <p:cNvPr id="11267" name="Content Placeholder 2"/>
          <p:cNvSpPr>
            <a:spLocks noGrp="1"/>
          </p:cNvSpPr>
          <p:nvPr>
            <p:ph idx="1"/>
          </p:nvPr>
        </p:nvSpPr>
        <p:spPr/>
        <p:txBody>
          <a:bodyPr/>
          <a:lstStyle/>
          <a:p>
            <a:pPr eaLnBrk="1" hangingPunct="1">
              <a:spcBef>
                <a:spcPts val="1200"/>
              </a:spcBef>
            </a:pPr>
            <a:r>
              <a:rPr lang="en-US" sz="2600" dirty="0" smtClean="0"/>
              <a:t>Depreciation of the currency increases prices of both exports and imports in terms of domestic currency.</a:t>
            </a:r>
          </a:p>
          <a:p>
            <a:pPr eaLnBrk="1" hangingPunct="1">
              <a:spcBef>
                <a:spcPts val="1200"/>
              </a:spcBef>
            </a:pPr>
            <a:r>
              <a:rPr lang="en-US" sz="2600" dirty="0" smtClean="0"/>
              <a:t>Terms of trade can rise, fall or remain unchanged, depending on the relative magnitude of the price changes.</a:t>
            </a:r>
          </a:p>
        </p:txBody>
      </p:sp>
      <p:sp>
        <p:nvSpPr>
          <p:cNvPr id="11268"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endParaRPr lang="en-US" dirty="0" smtClean="0">
              <a:latin typeface="Times"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2800" b="1" dirty="0" smtClean="0">
                <a:latin typeface="Palatino Linotype" pitchFamily="18" charset="0"/>
              </a:rPr>
              <a:t>Stability of Foreign Exchange Markets</a:t>
            </a:r>
          </a:p>
        </p:txBody>
      </p:sp>
      <p:sp>
        <p:nvSpPr>
          <p:cNvPr id="12291" name="Content Placeholder 2"/>
          <p:cNvSpPr>
            <a:spLocks noGrp="1"/>
          </p:cNvSpPr>
          <p:nvPr>
            <p:ph idx="1"/>
          </p:nvPr>
        </p:nvSpPr>
        <p:spPr/>
        <p:txBody>
          <a:bodyPr/>
          <a:lstStyle/>
          <a:p>
            <a:pPr eaLnBrk="1" hangingPunct="1">
              <a:spcBef>
                <a:spcPts val="1200"/>
              </a:spcBef>
            </a:pPr>
            <a:r>
              <a:rPr lang="en-US" b="1" dirty="0" smtClean="0"/>
              <a:t>Unstable foreign exchange market</a:t>
            </a:r>
            <a:r>
              <a:rPr lang="en-US" dirty="0" smtClean="0"/>
              <a:t> - when a disturbance from equilibrium pushes the exchange rate further away from equilibrium.</a:t>
            </a:r>
          </a:p>
          <a:p>
            <a:pPr lvl="1" eaLnBrk="1" hangingPunct="1">
              <a:spcBef>
                <a:spcPts val="1200"/>
              </a:spcBef>
            </a:pPr>
            <a:r>
              <a:rPr lang="en-US" dirty="0" smtClean="0"/>
              <a:t>Supply curve is negatively sloped </a:t>
            </a:r>
            <a:r>
              <a:rPr lang="en-US" i="1" dirty="0" smtClean="0"/>
              <a:t>and</a:t>
            </a:r>
            <a:r>
              <a:rPr lang="en-US" dirty="0" smtClean="0"/>
              <a:t> more elastic than the demand curve of foreign exchange.</a:t>
            </a:r>
          </a:p>
          <a:p>
            <a:pPr lvl="1" eaLnBrk="1" hangingPunct="1">
              <a:spcBef>
                <a:spcPts val="1200"/>
              </a:spcBef>
            </a:pPr>
            <a:r>
              <a:rPr lang="en-US" dirty="0" smtClean="0"/>
              <a:t>Flexible exchange rate system increases (rather than reduces) a balance of payments disequilibrium</a:t>
            </a:r>
            <a:r>
              <a:rPr lang="en-US" sz="2400" dirty="0" smtClean="0"/>
              <a:t>.</a:t>
            </a:r>
          </a:p>
          <a:p>
            <a:pPr lvl="1" eaLnBrk="1" hangingPunct="1">
              <a:spcBef>
                <a:spcPts val="1200"/>
              </a:spcBef>
            </a:pPr>
            <a:endParaRPr lang="en-US" sz="2400" dirty="0" smtClean="0"/>
          </a:p>
        </p:txBody>
      </p:sp>
      <p:sp>
        <p:nvSpPr>
          <p:cNvPr id="12292" name="Footer Placeholder 3"/>
          <p:cNvSpPr>
            <a:spLocks noGrp="1"/>
          </p:cNvSpPr>
          <p:nvPr>
            <p:ph type="ftr" sz="quarter" idx="10"/>
          </p:nvPr>
        </p:nvSpPr>
        <p:spPr bwMode="auto">
          <a:xfrm>
            <a:off x="152400" y="6400800"/>
            <a:ext cx="6097588" cy="3048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Times" pitchFamily="18" charset="0"/>
              </a:rPr>
              <a:t>Salvatore: International Economics, 11th Edition  © 2013 John Wiley &amp; Sons, Inc.</a:t>
            </a:r>
            <a:endParaRPr lang="en-US" dirty="0" smtClean="0">
              <a:latin typeface="Times"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lvato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Layers">
      <a:majorFont>
        <a:latin typeface="ITC Legacy Sans Std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2451</Words>
  <Application>Microsoft Office PowerPoint</Application>
  <PresentationFormat>On-screen Show (4:3)</PresentationFormat>
  <Paragraphs>187</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salvatore</vt:lpstr>
      <vt:lpstr>International Economics Tenth Edition</vt:lpstr>
      <vt:lpstr>Learning Goals:</vt:lpstr>
      <vt:lpstr>Introduction</vt:lpstr>
      <vt:lpstr>Adjustment with Flexible Exchange Rates</vt:lpstr>
      <vt:lpstr>PowerPoint Presentation</vt:lpstr>
      <vt:lpstr>PowerPoint Presentation</vt:lpstr>
      <vt:lpstr>Effect of Exchange Rate Changes on Domestic Prices and the Terms of Sale</vt:lpstr>
      <vt:lpstr>Effect of Exchange Rate Changes on Domestic Prices and the Terms of Sale</vt:lpstr>
      <vt:lpstr>Stability of Foreign Exchange Markets</vt:lpstr>
      <vt:lpstr>Stability of Foreign Exchange Markets</vt:lpstr>
      <vt:lpstr>PowerPoint Presentation</vt:lpstr>
      <vt:lpstr>Stability of Foreign Exchange Markets</vt:lpstr>
      <vt:lpstr>Elasticities in the Real World</vt:lpstr>
      <vt:lpstr>PowerPoint Presentation</vt:lpstr>
      <vt:lpstr>Elasticities in the Real World</vt:lpstr>
      <vt:lpstr>Elasticities in the Real World</vt:lpstr>
      <vt:lpstr>PowerPoint Presentation</vt:lpstr>
      <vt:lpstr>Currency Pass-Through</vt:lpstr>
      <vt:lpstr>Currency Pass-Through, continued</vt:lpstr>
      <vt:lpstr>Adjustment Under the Gold Standard</vt:lpstr>
      <vt:lpstr>Adjustment Under the Gold Standard</vt:lpstr>
      <vt:lpstr>Adjustment Under the Gold Standard</vt:lpstr>
      <vt:lpstr>Adjustment Under the Gold Standard</vt:lpstr>
      <vt:lpstr>Adjustment Under the Gold Standard</vt:lpstr>
      <vt:lpstr>Adjustment Under the Gold Standard</vt:lpstr>
      <vt:lpstr>Adjustment Under the Gold Standard</vt:lpstr>
      <vt:lpstr>Case Study 16-1  Currency Depreciation and Inflation in Developing Countries during the 1997-1998 East Asian Crisis</vt:lpstr>
      <vt:lpstr>Case Study 16-2  Estimated Price Elasticities in International Trade</vt:lpstr>
      <vt:lpstr>Case Study 16-3  Other Estimated Price Elasticities in International Trade</vt:lpstr>
      <vt:lpstr>Case Study 16-4  Effective Exchange Rate of the Dollar and the U.S. Current Account Balance</vt:lpstr>
      <vt:lpstr>Case Study 16-5  Dollar Depreciation and the U.S. Current Account Balance</vt:lpstr>
      <vt:lpstr>Case Study 16-6  Exchange Rates and Current Account Balances during the European Financial Crisis of the Early 1990s</vt:lpstr>
      <vt:lpstr>Case Study 16-7  Exchange Rate Pass-Through to Import Prices in Industrial Countries</vt:lpstr>
      <vt:lpstr>Appendix to Chapter 16</vt:lpstr>
      <vt:lpstr>PowerPoint Presentation</vt:lpstr>
      <vt:lpstr>PowerPoint Presentation</vt:lpstr>
      <vt:lpstr>Appendix to Chapter 16</vt:lpstr>
      <vt:lpstr>Appendix to Chapter 16</vt:lpstr>
      <vt:lpstr>Appendix:  Derivation of Gold Points</vt:lpstr>
      <vt:lpstr>PowerPoint Presentation</vt:lpstr>
    </vt:vector>
  </TitlesOfParts>
  <Company>PIT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System_70</dc:creator>
  <cp:lastModifiedBy>Luzzi, Courtney - Hoboken</cp:lastModifiedBy>
  <cp:revision>161</cp:revision>
  <cp:lastPrinted>2003-02-25T18:04:09Z</cp:lastPrinted>
  <dcterms:created xsi:type="dcterms:W3CDTF">2000-10-24T17:08:34Z</dcterms:created>
  <dcterms:modified xsi:type="dcterms:W3CDTF">2013-01-15T16:53:06Z</dcterms:modified>
</cp:coreProperties>
</file>