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66" r:id="rId4"/>
    <p:sldId id="262" r:id="rId5"/>
    <p:sldId id="265" r:id="rId6"/>
    <p:sldId id="259" r:id="rId7"/>
    <p:sldId id="260" r:id="rId8"/>
    <p:sldId id="268" r:id="rId9"/>
    <p:sldId id="273" r:id="rId10"/>
    <p:sldId id="269" r:id="rId11"/>
    <p:sldId id="271" r:id="rId12"/>
    <p:sldId id="272" r:id="rId13"/>
    <p:sldId id="274" r:id="rId14"/>
    <p:sldId id="275" r:id="rId15"/>
    <p:sldId id="276" r:id="rId16"/>
    <p:sldId id="277" r:id="rId17"/>
    <p:sldId id="278" r:id="rId18"/>
    <p:sldId id="279" r:id="rId19"/>
  </p:sldIdLst>
  <p:sldSz cx="9144000" cy="6858000" type="screen4x3"/>
  <p:notesSz cx="7077075" cy="9386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333" autoAdjust="0"/>
  </p:normalViewPr>
  <p:slideViewPr>
    <p:cSldViewPr>
      <p:cViewPr varScale="1">
        <p:scale>
          <a:sx n="68" d="100"/>
          <a:sy n="68" d="100"/>
        </p:scale>
        <p:origin x="-558"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344"/>
          </a:xfrm>
          <a:prstGeom prst="rect">
            <a:avLst/>
          </a:prstGeom>
        </p:spPr>
        <p:txBody>
          <a:bodyPr vert="horz" lIns="94073" tIns="47037" rIns="94073" bIns="47037" rtlCol="0"/>
          <a:lstStyle>
            <a:lvl1pPr algn="l">
              <a:defRPr sz="1200"/>
            </a:lvl1pPr>
          </a:lstStyle>
          <a:p>
            <a:endParaRPr lang="en-US"/>
          </a:p>
        </p:txBody>
      </p:sp>
      <p:sp>
        <p:nvSpPr>
          <p:cNvPr id="3" name="Date Placeholder 2"/>
          <p:cNvSpPr>
            <a:spLocks noGrp="1"/>
          </p:cNvSpPr>
          <p:nvPr>
            <p:ph type="dt" idx="1"/>
          </p:nvPr>
        </p:nvSpPr>
        <p:spPr>
          <a:xfrm>
            <a:off x="4008705" y="0"/>
            <a:ext cx="3066733" cy="469344"/>
          </a:xfrm>
          <a:prstGeom prst="rect">
            <a:avLst/>
          </a:prstGeom>
        </p:spPr>
        <p:txBody>
          <a:bodyPr vert="horz" lIns="94073" tIns="47037" rIns="94073" bIns="47037" rtlCol="0"/>
          <a:lstStyle>
            <a:lvl1pPr algn="r">
              <a:defRPr sz="1200"/>
            </a:lvl1pPr>
          </a:lstStyle>
          <a:p>
            <a:fld id="{45A8D521-D1F0-47E7-8F4E-387D24DBCF48}" type="datetimeFigureOut">
              <a:rPr lang="en-US" smtClean="0"/>
              <a:pPr/>
              <a:t>1/9/2012</a:t>
            </a:fld>
            <a:endParaRPr lang="en-US"/>
          </a:p>
        </p:txBody>
      </p:sp>
      <p:sp>
        <p:nvSpPr>
          <p:cNvPr id="4" name="Slide Image Placeholder 3"/>
          <p:cNvSpPr>
            <a:spLocks noGrp="1" noRot="1" noChangeAspect="1"/>
          </p:cNvSpPr>
          <p:nvPr>
            <p:ph type="sldImg" idx="2"/>
          </p:nvPr>
        </p:nvSpPr>
        <p:spPr>
          <a:xfrm>
            <a:off x="1190625" y="703263"/>
            <a:ext cx="4695825" cy="3521075"/>
          </a:xfrm>
          <a:prstGeom prst="rect">
            <a:avLst/>
          </a:prstGeom>
          <a:noFill/>
          <a:ln w="12700">
            <a:solidFill>
              <a:prstClr val="black"/>
            </a:solidFill>
          </a:ln>
        </p:spPr>
        <p:txBody>
          <a:bodyPr vert="horz" lIns="94073" tIns="47037" rIns="94073" bIns="47037" rtlCol="0" anchor="ctr"/>
          <a:lstStyle/>
          <a:p>
            <a:endParaRPr lang="en-US"/>
          </a:p>
        </p:txBody>
      </p:sp>
      <p:sp>
        <p:nvSpPr>
          <p:cNvPr id="5" name="Notes Placeholder 4"/>
          <p:cNvSpPr>
            <a:spLocks noGrp="1"/>
          </p:cNvSpPr>
          <p:nvPr>
            <p:ph type="body" sz="quarter" idx="3"/>
          </p:nvPr>
        </p:nvSpPr>
        <p:spPr>
          <a:xfrm>
            <a:off x="707708" y="4458772"/>
            <a:ext cx="5661660" cy="4224100"/>
          </a:xfrm>
          <a:prstGeom prst="rect">
            <a:avLst/>
          </a:prstGeom>
        </p:spPr>
        <p:txBody>
          <a:bodyPr vert="horz" lIns="94073" tIns="47037" rIns="94073" bIns="470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5915"/>
            <a:ext cx="3066733" cy="469344"/>
          </a:xfrm>
          <a:prstGeom prst="rect">
            <a:avLst/>
          </a:prstGeom>
        </p:spPr>
        <p:txBody>
          <a:bodyPr vert="horz" lIns="94073" tIns="47037" rIns="94073" bIns="47037"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915915"/>
            <a:ext cx="3066733" cy="469344"/>
          </a:xfrm>
          <a:prstGeom prst="rect">
            <a:avLst/>
          </a:prstGeom>
        </p:spPr>
        <p:txBody>
          <a:bodyPr vert="horz" lIns="94073" tIns="47037" rIns="94073" bIns="47037" rtlCol="0" anchor="b"/>
          <a:lstStyle>
            <a:lvl1pPr algn="r">
              <a:defRPr sz="1200"/>
            </a:lvl1pPr>
          </a:lstStyle>
          <a:p>
            <a:fld id="{978F66B8-00C1-44CB-BEF7-DACB5173C4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April 2011 issue of the IMF </a:t>
            </a:r>
            <a:r>
              <a:rPr lang="en-US" i="1" dirty="0" smtClean="0"/>
              <a:t>Fiscal Monitor provides detailed analysis on the level of worldwide sovereign debt burdens and the magnitude of the required fiscal </a:t>
            </a:r>
            <a:r>
              <a:rPr lang="en-US" i="1" dirty="0" err="1" smtClean="0"/>
              <a:t>adjustment.This</a:t>
            </a:r>
            <a:r>
              <a:rPr lang="en-US" i="1" dirty="0" smtClean="0"/>
              <a:t> report is available at &lt;http://www.imf.org/external/pubs/ft/fm/2011/01/pdf/fm1101.pdf&gt;.</a:t>
            </a:r>
            <a:endParaRPr lang="en-US" dirty="0"/>
          </a:p>
        </p:txBody>
      </p:sp>
      <p:sp>
        <p:nvSpPr>
          <p:cNvPr id="4" name="Slide Number Placeholder 3"/>
          <p:cNvSpPr>
            <a:spLocks noGrp="1"/>
          </p:cNvSpPr>
          <p:nvPr>
            <p:ph type="sldNum" sz="quarter" idx="10"/>
          </p:nvPr>
        </p:nvSpPr>
        <p:spPr/>
        <p:txBody>
          <a:bodyPr/>
          <a:lstStyle/>
          <a:p>
            <a:fld id="{978F66B8-00C1-44CB-BEF7-DACB5173C4B0}"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0735">
              <a:defRPr/>
            </a:pPr>
            <a:r>
              <a:rPr lang="en-US" dirty="0" smtClean="0"/>
              <a:t>In further signs of </a:t>
            </a:r>
            <a:r>
              <a:rPr lang="en-US" dirty="0" err="1" smtClean="0"/>
              <a:t>labour</a:t>
            </a:r>
            <a:r>
              <a:rPr lang="en-US" dirty="0" smtClean="0"/>
              <a:t> market improvement the average workweek increased to 33.3 hours in January 2010 from 33.2 hours in the preceding month. The average hourly earnings increased from USD 18.84 to USD 18.89 during the same period.</a:t>
            </a:r>
          </a:p>
        </p:txBody>
      </p:sp>
      <p:sp>
        <p:nvSpPr>
          <p:cNvPr id="4" name="Slide Number Placeholder 3"/>
          <p:cNvSpPr>
            <a:spLocks noGrp="1"/>
          </p:cNvSpPr>
          <p:nvPr>
            <p:ph type="sldNum" sz="quarter" idx="10"/>
          </p:nvPr>
        </p:nvSpPr>
        <p:spPr/>
        <p:txBody>
          <a:bodyPr/>
          <a:lstStyle/>
          <a:p>
            <a:fld id="{978F66B8-00C1-44CB-BEF7-DACB5173C4B0}"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Canada: Employment increased by 43,000 in January, all in part time, pushing the unemployment rate down 0.1 percentage points to 8.3%. January marks the fourth employment gain in six month. Despite the recent increases, employment still remains 280,000 below the level of October 2008. Employment gains in January were driven by women aged 25 to 54 and youths. This was the first notable increase for youths since the start of the employment downturn in the fall of 2008. There were large increases in part-time employment in January, bringing it back to the level of six months earlier. Full-time employment was little changed in January, but has trended up over the last six months. January's increase was among private sector employees, while self-employment declined</a:t>
            </a:r>
            <a:endParaRPr lang="en-US" dirty="0"/>
          </a:p>
        </p:txBody>
      </p:sp>
      <p:sp>
        <p:nvSpPr>
          <p:cNvPr id="4" name="Slide Number Placeholder 3"/>
          <p:cNvSpPr>
            <a:spLocks noGrp="1"/>
          </p:cNvSpPr>
          <p:nvPr>
            <p:ph type="sldNum" sz="quarter" idx="10"/>
          </p:nvPr>
        </p:nvSpPr>
        <p:spPr/>
        <p:txBody>
          <a:bodyPr/>
          <a:lstStyle/>
          <a:p>
            <a:fld id="{978F66B8-00C1-44CB-BEF7-DACB5173C4B0}"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900" dirty="0" smtClean="0"/>
              <a:t>US: In 2015, the United States' General government net debt is expected to be 15606.94 billions of U.S. Dollars. Net debt is calculated as gross debt minus financial assets corresponding to debt instruments. These financial assets are: monetary gold and SDRs; currency and deposits; debt securities; loans; insurance; pension; and standardized guarantee schemes; and other accounts receivable. Receivable. In 2009, the United States' economy share of world total GDP, adjusted by Purchasing Power Parity, was 20.46 percent. In 2015, the United States' share of world total GDP is forecasted to be 18.28 percent. This page includes a chart, historical data and forecast for the United States' General government net debt.</a:t>
            </a:r>
          </a:p>
          <a:p>
            <a:r>
              <a:rPr lang="en-US" sz="900" dirty="0" smtClean="0"/>
              <a:t>Canada</a:t>
            </a:r>
          </a:p>
          <a:p>
            <a:pPr defTabSz="940735">
              <a:defRPr/>
            </a:pPr>
            <a:r>
              <a:rPr lang="en-US" sz="900" dirty="0" smtClean="0"/>
              <a:t>In 2015, Canada's General government net debt is expected to be 626.07 billions Canadian Dollar. Net debt is calculated as gross debt minus financial assets corresponding to debt instruments. These financial assets are: monetary gold and SDRs; currency and deposits; debt securities; loans; insurance; pension; and standardized guarantee schemes; and other accounts </a:t>
            </a:r>
            <a:r>
              <a:rPr lang="en-US" sz="900" dirty="0" err="1" smtClean="0"/>
              <a:t>receivable.receivable</a:t>
            </a:r>
            <a:r>
              <a:rPr lang="en-US" sz="900" dirty="0" smtClean="0"/>
              <a:t>. In 2009, Canada's economy share of world total GDP, adjusted by Purchasing Power Parity, was 1.85 percent. In 2015, Canada's share of world total GDP is forecasted to be 1.68 percent. This page includes a chart, historical data and forecast for Canada's General government net debt.</a:t>
            </a:r>
          </a:p>
          <a:p>
            <a:endParaRPr lang="en-US" sz="1000" dirty="0"/>
          </a:p>
        </p:txBody>
      </p:sp>
      <p:sp>
        <p:nvSpPr>
          <p:cNvPr id="4" name="Slide Number Placeholder 3"/>
          <p:cNvSpPr>
            <a:spLocks noGrp="1"/>
          </p:cNvSpPr>
          <p:nvPr>
            <p:ph type="sldNum" sz="quarter" idx="10"/>
          </p:nvPr>
        </p:nvSpPr>
        <p:spPr/>
        <p:txBody>
          <a:bodyPr/>
          <a:lstStyle/>
          <a:p>
            <a:fld id="{978F66B8-00C1-44CB-BEF7-DACB5173C4B0}"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Interest rate: </a:t>
            </a:r>
            <a:r>
              <a:rPr lang="en-US" b="1" dirty="0" smtClean="0"/>
              <a:t>The official interest rate is the Bank Rate. Since 1996 the Bank Rate is set at the upper limit of an operating band for the money market overnight rate. Previously, from March 1980 until February 1996 the Bank Rate was set at 25 basis points above the weekly average tender rate for 3-month Treasury bills</a:t>
            </a:r>
            <a:endParaRPr lang="en-US" dirty="0"/>
          </a:p>
        </p:txBody>
      </p:sp>
      <p:sp>
        <p:nvSpPr>
          <p:cNvPr id="4" name="Slide Number Placeholder 3"/>
          <p:cNvSpPr>
            <a:spLocks noGrp="1"/>
          </p:cNvSpPr>
          <p:nvPr>
            <p:ph type="sldNum" sz="quarter" idx="10"/>
          </p:nvPr>
        </p:nvSpPr>
        <p:spPr/>
        <p:txBody>
          <a:bodyPr/>
          <a:lstStyle/>
          <a:p>
            <a:fld id="{978F66B8-00C1-44CB-BEF7-DACB5173C4B0}"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E2D5D8A4-6A5B-4509-835D-F9D0E3240B39}" type="datetimeFigureOut">
              <a:rPr lang="en-US" smtClean="0"/>
              <a:pPr/>
              <a:t>1/9/2012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158C5F4-343A-4BE3-AF39-12DCF2DFA188}"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D5D8A4-6A5B-4509-835D-F9D0E3240B39}" type="datetimeFigureOut">
              <a:rPr lang="en-US" smtClean="0"/>
              <a:pPr/>
              <a:t>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58C5F4-343A-4BE3-AF39-12DCF2DFA1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D5D8A4-6A5B-4509-835D-F9D0E3240B39}" type="datetimeFigureOut">
              <a:rPr lang="en-US" smtClean="0"/>
              <a:pPr/>
              <a:t>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58C5F4-343A-4BE3-AF39-12DCF2DFA1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2D5D8A4-6A5B-4509-835D-F9D0E3240B39}" type="datetimeFigureOut">
              <a:rPr lang="en-US" smtClean="0"/>
              <a:pPr/>
              <a:t>1/9/2012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158C5F4-343A-4BE3-AF39-12DCF2DFA1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E2D5D8A4-6A5B-4509-835D-F9D0E3240B39}" type="datetimeFigureOut">
              <a:rPr lang="en-US" smtClean="0"/>
              <a:pPr/>
              <a:t>1/9/2012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158C5F4-343A-4BE3-AF39-12DCF2DFA188}"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2D5D8A4-6A5B-4509-835D-F9D0E3240B39}" type="datetimeFigureOut">
              <a:rPr lang="en-US" smtClean="0"/>
              <a:pPr/>
              <a:t>1/9/2012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1158C5F4-343A-4BE3-AF39-12DCF2DFA188}"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2D5D8A4-6A5B-4509-835D-F9D0E3240B39}" type="datetimeFigureOut">
              <a:rPr lang="en-US" smtClean="0"/>
              <a:pPr/>
              <a:t>1/9/2012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1158C5F4-343A-4BE3-AF39-12DCF2DFA1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2D5D8A4-6A5B-4509-835D-F9D0E3240B39}" type="datetimeFigureOut">
              <a:rPr lang="en-US" smtClean="0"/>
              <a:pPr/>
              <a:t>1/9/2012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158C5F4-343A-4BE3-AF39-12DCF2DFA188}"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2D5D8A4-6A5B-4509-835D-F9D0E3240B39}" type="datetimeFigureOut">
              <a:rPr lang="en-US" smtClean="0"/>
              <a:pPr/>
              <a:t>1/9/2012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158C5F4-343A-4BE3-AF39-12DCF2DFA18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E2D5D8A4-6A5B-4509-835D-F9D0E3240B39}" type="datetimeFigureOut">
              <a:rPr lang="en-US" smtClean="0"/>
              <a:pPr/>
              <a:t>1/9/2012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158C5F4-343A-4BE3-AF39-12DCF2DFA188}"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E2D5D8A4-6A5B-4509-835D-F9D0E3240B39}" type="datetimeFigureOut">
              <a:rPr lang="en-US" smtClean="0"/>
              <a:pPr/>
              <a:t>1/9/2012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158C5F4-343A-4BE3-AF39-12DCF2DFA188}"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2D5D8A4-6A5B-4509-835D-F9D0E3240B39}" type="datetimeFigureOut">
              <a:rPr lang="en-US" smtClean="0"/>
              <a:pPr/>
              <a:t>1/9/2012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1158C5F4-343A-4BE3-AF39-12DCF2DFA188}"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System of USA and Canada</a:t>
            </a:r>
            <a:endParaRPr lang="en-US" dirty="0"/>
          </a:p>
        </p:txBody>
      </p:sp>
      <p:sp>
        <p:nvSpPr>
          <p:cNvPr id="3" name="Subtitle 2"/>
          <p:cNvSpPr>
            <a:spLocks noGrp="1"/>
          </p:cNvSpPr>
          <p:nvPr>
            <p:ph type="subTitle" idx="1"/>
          </p:nvPr>
        </p:nvSpPr>
        <p:spPr>
          <a:xfrm>
            <a:off x="1143000" y="2819400"/>
            <a:ext cx="6560234" cy="1752600"/>
          </a:xfrm>
        </p:spPr>
        <p:txBody>
          <a:bodyPr/>
          <a:lstStyle/>
          <a:p>
            <a:pPr algn="ctr"/>
            <a:endParaRPr lang="en-US" dirty="0"/>
          </a:p>
        </p:txBody>
      </p:sp>
      <p:sp>
        <p:nvSpPr>
          <p:cNvPr id="4" name="Rectangle 3"/>
          <p:cNvSpPr/>
          <p:nvPr/>
        </p:nvSpPr>
        <p:spPr>
          <a:xfrm>
            <a:off x="228600" y="5715000"/>
            <a:ext cx="8686800" cy="830997"/>
          </a:xfrm>
          <a:prstGeom prst="rect">
            <a:avLst/>
          </a:prstGeom>
        </p:spPr>
        <p:txBody>
          <a:bodyPr wrap="square">
            <a:spAutoFit/>
          </a:bodyPr>
          <a:lstStyle/>
          <a:p>
            <a:r>
              <a:rPr lang="en-US" sz="2400" b="1" dirty="0"/>
              <a:t>Canada and the United States combined would make the world's largest economy together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GDP from 2000 to 2011</a:t>
            </a:r>
            <a:endParaRPr lang="en-US" dirty="0"/>
          </a:p>
        </p:txBody>
      </p:sp>
      <p:sp>
        <p:nvSpPr>
          <p:cNvPr id="9" name="Text Placeholder 8"/>
          <p:cNvSpPr>
            <a:spLocks noGrp="1"/>
          </p:cNvSpPr>
          <p:nvPr>
            <p:ph type="body" idx="1"/>
          </p:nvPr>
        </p:nvSpPr>
        <p:spPr/>
        <p:txBody>
          <a:bodyPr/>
          <a:lstStyle/>
          <a:p>
            <a:r>
              <a:rPr lang="en-US" dirty="0" smtClean="0"/>
              <a:t>America</a:t>
            </a:r>
            <a:endParaRPr lang="en-US" dirty="0"/>
          </a:p>
        </p:txBody>
      </p:sp>
      <p:sp>
        <p:nvSpPr>
          <p:cNvPr id="10" name="Text Placeholder 9"/>
          <p:cNvSpPr>
            <a:spLocks noGrp="1"/>
          </p:cNvSpPr>
          <p:nvPr>
            <p:ph type="body" sz="half" idx="3"/>
          </p:nvPr>
        </p:nvSpPr>
        <p:spPr/>
        <p:txBody>
          <a:bodyPr/>
          <a:lstStyle/>
          <a:p>
            <a:r>
              <a:rPr lang="en-US" dirty="0" smtClean="0"/>
              <a:t>Canada</a:t>
            </a:r>
            <a:endParaRPr lang="en-US" dirty="0"/>
          </a:p>
        </p:txBody>
      </p:sp>
      <p:sp>
        <p:nvSpPr>
          <p:cNvPr id="7" name="Content Placeholder 6"/>
          <p:cNvSpPr>
            <a:spLocks noGrp="1"/>
          </p:cNvSpPr>
          <p:nvPr>
            <p:ph sz="quarter" idx="2"/>
          </p:nvPr>
        </p:nvSpPr>
        <p:spPr/>
        <p:txBody>
          <a:bodyPr>
            <a:normAutofit fontScale="92500" lnSpcReduction="20000"/>
          </a:bodyPr>
          <a:lstStyle/>
          <a:p>
            <a:r>
              <a:rPr lang="en-US" dirty="0" smtClean="0"/>
              <a:t>It’s been a disappointing economic recovery since the end of the financial crisis in mid-2009, with US gross domestic product (GDP) growing by only about 2 percent in real terms. The main result of this disappointing growth has been the persistently high number of unemployed in the US. The current rate of GDP growth is insufficient to dent the huge pool of long-term unemployed.</a:t>
            </a:r>
            <a:endParaRPr lang="en-US" dirty="0"/>
          </a:p>
        </p:txBody>
      </p:sp>
      <p:sp>
        <p:nvSpPr>
          <p:cNvPr id="11" name="Content Placeholder 10"/>
          <p:cNvSpPr>
            <a:spLocks noGrp="1"/>
          </p:cNvSpPr>
          <p:nvPr>
            <p:ph sz="quarter" idx="4"/>
          </p:nvPr>
        </p:nvSpPr>
        <p:spPr/>
        <p:txBody>
          <a:bodyPr>
            <a:normAutofit fontScale="85000" lnSpcReduction="20000"/>
          </a:bodyPr>
          <a:lstStyle/>
          <a:p>
            <a:r>
              <a:rPr lang="en-US" dirty="0" smtClean="0"/>
              <a:t>GDP data for the first half of 2008 reflect a bipolar economy – sturdy domestic demand growth with an ailing external sector (partly due to the past appreciation against the USD). Overall, the subdued first half will cap 2008 GDP growth at 0.5%; a slightly lower rate is projected for 2009, due to the financial crisis and the resulting weak global demand. Sound macroeconomic fundamentals should help growth to accelerate to 2.0% in 2010.</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429000" y="4572000"/>
            <a:ext cx="5486400" cy="664536"/>
          </a:xfrm>
        </p:spPr>
        <p:txBody>
          <a:bodyPr>
            <a:normAutofit/>
          </a:bodyPr>
          <a:lstStyle/>
          <a:p>
            <a:r>
              <a:rPr lang="en-US" sz="2800" dirty="0" smtClean="0"/>
              <a:t>GDP COMPARISON - 2010</a:t>
            </a:r>
            <a:endParaRPr lang="en-US" sz="2800" dirty="0"/>
          </a:p>
        </p:txBody>
      </p:sp>
      <p:sp>
        <p:nvSpPr>
          <p:cNvPr id="7" name="Text Placeholder 6"/>
          <p:cNvSpPr>
            <a:spLocks noGrp="1"/>
          </p:cNvSpPr>
          <p:nvPr>
            <p:ph type="body" sz="half" idx="2"/>
          </p:nvPr>
        </p:nvSpPr>
        <p:spPr>
          <a:xfrm>
            <a:off x="228600" y="5388936"/>
            <a:ext cx="8686800" cy="1240464"/>
          </a:xfrm>
        </p:spPr>
        <p:txBody>
          <a:bodyPr>
            <a:normAutofit/>
          </a:bodyPr>
          <a:lstStyle/>
          <a:p>
            <a:pPr algn="l"/>
            <a:r>
              <a:rPr lang="en-US" sz="1600" b="1" dirty="0" smtClean="0"/>
              <a:t>As the chart illustrates, growth in real GDP is positive in 2010. The IMF forecasts 2.125% real GDP growth in Canada and 1.518% in the USA. A survey carried out by the Federal Reserve Bank of Philadelphia forecasts the US economy will expand at an annualized rate of 2.7% in the next five quarters.</a:t>
            </a:r>
            <a:endParaRPr lang="en-US" sz="1600" b="1" dirty="0"/>
          </a:p>
        </p:txBody>
      </p:sp>
      <p:pic>
        <p:nvPicPr>
          <p:cNvPr id="1026" name="Picture 2"/>
          <p:cNvPicPr>
            <a:picLocks noGrp="1" noChangeAspect="1" noChangeArrowheads="1"/>
          </p:cNvPicPr>
          <p:nvPr>
            <p:ph type="pic" idx="1"/>
          </p:nvPr>
        </p:nvPicPr>
        <p:blipFill>
          <a:blip r:embed="rId2" cstate="print"/>
          <a:srcRect t="9112" b="9112"/>
          <a:stretch>
            <a:fillRect/>
          </a:stretch>
        </p:blipFill>
        <p:spPr bwMode="auto">
          <a:xfrm>
            <a:off x="228600" y="152400"/>
            <a:ext cx="8686800" cy="4343400"/>
          </a:xfrm>
          <a:prstGeom prst="rect">
            <a:avLst/>
          </a:prstGeom>
          <a:noFill/>
          <a:ln w="76200">
            <a:solidFill>
              <a:schemeClr val="tx2">
                <a:lumMod val="90000"/>
              </a:schemeClr>
            </a:solid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81000"/>
            <a:ext cx="8229600" cy="1143000"/>
          </a:xfrm>
        </p:spPr>
        <p:txBody>
          <a:bodyPr/>
          <a:lstStyle/>
          <a:p>
            <a:pPr algn="ctr"/>
            <a:r>
              <a:rPr lang="en-US" sz="2800" b="1" dirty="0" smtClean="0"/>
              <a:t>UNEMPLOYMENT</a:t>
            </a:r>
            <a:endParaRPr lang="en-US" sz="2800" b="1" dirty="0"/>
          </a:p>
        </p:txBody>
      </p:sp>
      <p:pic>
        <p:nvPicPr>
          <p:cNvPr id="2050" name="Picture 2"/>
          <p:cNvPicPr>
            <a:picLocks noGrp="1" noChangeAspect="1" noChangeArrowheads="1"/>
          </p:cNvPicPr>
          <p:nvPr>
            <p:ph idx="1"/>
          </p:nvPr>
        </p:nvPicPr>
        <p:blipFill>
          <a:blip r:embed="rId3" cstate="print"/>
          <a:srcRect t="9085"/>
          <a:stretch>
            <a:fillRect/>
          </a:stretch>
        </p:blipFill>
        <p:spPr bwMode="auto">
          <a:xfrm>
            <a:off x="304800" y="838200"/>
            <a:ext cx="8458200" cy="3962400"/>
          </a:xfrm>
          <a:prstGeom prst="rect">
            <a:avLst/>
          </a:prstGeom>
          <a:noFill/>
          <a:ln w="76200">
            <a:solidFill>
              <a:schemeClr val="tx2">
                <a:lumMod val="75000"/>
              </a:schemeClr>
            </a:solidFill>
            <a:miter lim="800000"/>
            <a:headEnd/>
            <a:tailEnd/>
          </a:ln>
          <a:effectLst/>
        </p:spPr>
      </p:pic>
      <p:sp>
        <p:nvSpPr>
          <p:cNvPr id="8" name="Rectangle 7"/>
          <p:cNvSpPr/>
          <p:nvPr/>
        </p:nvSpPr>
        <p:spPr>
          <a:xfrm>
            <a:off x="457200" y="4875074"/>
            <a:ext cx="8305800" cy="1754326"/>
          </a:xfrm>
          <a:prstGeom prst="rect">
            <a:avLst/>
          </a:prstGeom>
        </p:spPr>
        <p:txBody>
          <a:bodyPr wrap="square">
            <a:spAutoFit/>
          </a:bodyPr>
          <a:lstStyle/>
          <a:p>
            <a:r>
              <a:rPr lang="en-US" dirty="0" smtClean="0"/>
              <a:t>The unemployment rate of 2010 was 8.647% in Canada and 10.146% in the USA.</a:t>
            </a:r>
          </a:p>
          <a:p>
            <a:r>
              <a:rPr lang="en-US" dirty="0" smtClean="0"/>
              <a:t>According to Statistics Canada, it reduced by 0.1% in January 2010.  </a:t>
            </a:r>
          </a:p>
          <a:p>
            <a:r>
              <a:rPr lang="en-US" dirty="0" smtClean="0"/>
              <a:t>According to the latest data from the Bureau of Labor Statistics USA, the unemployment rate fell to a five month low of 9.7% in January 2010 though employers unexpectedly cut 20,000 jobs in January.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                       America</a:t>
            </a:r>
            <a:endParaRPr lang="en-US" dirty="0"/>
          </a:p>
        </p:txBody>
      </p:sp>
      <p:sp>
        <p:nvSpPr>
          <p:cNvPr id="3" name="Content Placeholder 2"/>
          <p:cNvSpPr>
            <a:spLocks noGrp="1"/>
          </p:cNvSpPr>
          <p:nvPr>
            <p:ph idx="1"/>
          </p:nvPr>
        </p:nvSpPr>
        <p:spPr>
          <a:xfrm>
            <a:off x="152400" y="1646236"/>
            <a:ext cx="4495800" cy="4906964"/>
          </a:xfrm>
        </p:spPr>
        <p:txBody>
          <a:bodyPr>
            <a:normAutofit fontScale="70000" lnSpcReduction="20000"/>
          </a:bodyPr>
          <a:lstStyle/>
          <a:p>
            <a:pPr>
              <a:buNone/>
            </a:pPr>
            <a:r>
              <a:rPr lang="en-US" dirty="0" smtClean="0"/>
              <a:t>Over the last months (June onwards) the number of private and public sector employees has been rising while self-employment has been little changed. </a:t>
            </a:r>
          </a:p>
          <a:p>
            <a:pPr>
              <a:buNone/>
            </a:pPr>
            <a:r>
              <a:rPr lang="en-US" dirty="0" smtClean="0"/>
              <a:t>The largest employment increases in January occurred in business, building and other support services, and retail and wholesale trade. </a:t>
            </a:r>
          </a:p>
          <a:p>
            <a:pPr>
              <a:buNone/>
            </a:pPr>
            <a:r>
              <a:rPr lang="en-US" dirty="0" smtClean="0"/>
              <a:t>These were partially offset by losses in professional, scientific, and technical services, as well as agriculture.</a:t>
            </a:r>
          </a:p>
          <a:p>
            <a:pPr>
              <a:buNone/>
            </a:pPr>
            <a:r>
              <a:rPr lang="en-US" dirty="0" smtClean="0"/>
              <a:t>17,900 new jobs were created in Canada in the November</a:t>
            </a:r>
            <a:endParaRPr lang="en-US" dirty="0"/>
          </a:p>
        </p:txBody>
      </p:sp>
      <p:sp>
        <p:nvSpPr>
          <p:cNvPr id="4" name="Rectangle 3"/>
          <p:cNvSpPr/>
          <p:nvPr/>
        </p:nvSpPr>
        <p:spPr>
          <a:xfrm>
            <a:off x="4572000" y="1524000"/>
            <a:ext cx="4572000" cy="5016758"/>
          </a:xfrm>
          <a:prstGeom prst="rect">
            <a:avLst/>
          </a:prstGeom>
        </p:spPr>
        <p:txBody>
          <a:bodyPr wrap="square">
            <a:spAutoFit/>
          </a:bodyPr>
          <a:lstStyle/>
          <a:p>
            <a:r>
              <a:rPr lang="en-US" sz="2000" dirty="0" smtClean="0"/>
              <a:t>Employment results for the past 12 months (October 2009 – October 2010, seasonally adjusted, in thousands):</a:t>
            </a:r>
          </a:p>
          <a:p>
            <a:r>
              <a:rPr lang="en-US" sz="2000" dirty="0" smtClean="0"/>
              <a:t>Civilian non-institutional population 16 or older:  +0.8%</a:t>
            </a:r>
          </a:p>
          <a:p>
            <a:r>
              <a:rPr lang="en-US" sz="2000" dirty="0" smtClean="0"/>
              <a:t>Employed:     +0.6%  (</a:t>
            </a:r>
            <a:r>
              <a:rPr lang="en-US" sz="2000" b="1" dirty="0" smtClean="0"/>
              <a:t>corrected value</a:t>
            </a:r>
            <a:r>
              <a:rPr lang="en-US" sz="2000" dirty="0" smtClean="0"/>
              <a:t>)</a:t>
            </a:r>
          </a:p>
          <a:p>
            <a:r>
              <a:rPr lang="en-US" sz="2000" dirty="0" smtClean="0"/>
              <a:t>Unemployed:  down 4.9%  (mostly though people dropping out of the labor force)</a:t>
            </a:r>
          </a:p>
          <a:p>
            <a:r>
              <a:rPr lang="en-US" sz="2000" dirty="0" smtClean="0"/>
              <a:t>Not in the labor force (neither working nor looking):  +2.3%</a:t>
            </a:r>
          </a:p>
          <a:p>
            <a:r>
              <a:rPr lang="en-US" sz="2000" dirty="0" smtClean="0"/>
              <a:t>162,000 jobs were created in the United States, unemployment rate held steady at 9.7%</a:t>
            </a:r>
            <a:endParaRPr lang="en-US" sz="2000" dirty="0"/>
          </a:p>
        </p:txBody>
      </p:sp>
      <p:sp>
        <p:nvSpPr>
          <p:cNvPr id="5" name="Title 4"/>
          <p:cNvSpPr txBox="1">
            <a:spLocks/>
          </p:cNvSpPr>
          <p:nvPr/>
        </p:nvSpPr>
        <p:spPr>
          <a:xfrm>
            <a:off x="457200" y="-381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smtClean="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rPr>
              <a:t>UNEMPLOYMENT</a:t>
            </a:r>
            <a:endParaRPr kumimoji="0" lang="en-US" sz="2800" b="1" i="0" u="none" strike="noStrike" kern="1200" cap="none" spc="0" normalizeH="0" baseline="0" noProof="0" dirty="0">
              <a:ln>
                <a:noFill/>
              </a:ln>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fontScale="90000"/>
          </a:bodyPr>
          <a:lstStyle/>
          <a:p>
            <a:r>
              <a:rPr lang="en-US" dirty="0" smtClean="0"/>
              <a:t>General government gross debt</a:t>
            </a:r>
            <a:endParaRPr lang="en-US" dirty="0"/>
          </a:p>
        </p:txBody>
      </p:sp>
      <p:graphicFrame>
        <p:nvGraphicFramePr>
          <p:cNvPr id="4" name="Content Placeholder 3"/>
          <p:cNvGraphicFramePr>
            <a:graphicFrameLocks noGrp="1"/>
          </p:cNvGraphicFramePr>
          <p:nvPr>
            <p:ph idx="1"/>
          </p:nvPr>
        </p:nvGraphicFramePr>
        <p:xfrm>
          <a:off x="228600" y="4343400"/>
          <a:ext cx="8763000" cy="2163762"/>
        </p:xfrm>
        <a:graphic>
          <a:graphicData uri="http://schemas.openxmlformats.org/drawingml/2006/table">
            <a:tbl>
              <a:tblPr firstRow="1" bandRow="1">
                <a:tableStyleId>{5C22544A-7EE6-4342-B048-85BDC9FD1C3A}</a:tableStyleId>
              </a:tblPr>
              <a:tblGrid>
                <a:gridCol w="1066800"/>
                <a:gridCol w="1143000"/>
                <a:gridCol w="1003300"/>
                <a:gridCol w="901700"/>
                <a:gridCol w="914400"/>
                <a:gridCol w="914400"/>
                <a:gridCol w="990600"/>
                <a:gridCol w="914400"/>
                <a:gridCol w="914400"/>
              </a:tblGrid>
              <a:tr h="721254">
                <a:tc>
                  <a:txBody>
                    <a:bodyPr/>
                    <a:lstStyle/>
                    <a:p>
                      <a:r>
                        <a:rPr lang="en-US" sz="1600" dirty="0" smtClean="0"/>
                        <a:t>Country</a:t>
                      </a:r>
                      <a:endParaRPr lang="en-US" sz="1600" dirty="0"/>
                    </a:p>
                  </a:txBody>
                  <a:tcPr/>
                </a:tc>
                <a:tc>
                  <a:txBody>
                    <a:bodyPr/>
                    <a:lstStyle/>
                    <a:p>
                      <a:r>
                        <a:rPr lang="en-US" dirty="0" smtClean="0"/>
                        <a:t>Subject</a:t>
                      </a:r>
                      <a:endParaRPr lang="en-US" dirty="0"/>
                    </a:p>
                  </a:txBody>
                  <a:tcPr/>
                </a:tc>
                <a:tc>
                  <a:txBody>
                    <a:bodyPr/>
                    <a:lstStyle/>
                    <a:p>
                      <a:r>
                        <a:rPr lang="en-US" dirty="0" smtClean="0"/>
                        <a:t>Units</a:t>
                      </a:r>
                      <a:endParaRPr lang="en-US" dirty="0"/>
                    </a:p>
                  </a:txBody>
                  <a:tcPr/>
                </a:tc>
                <a:tc>
                  <a:txBody>
                    <a:bodyPr/>
                    <a:lstStyle/>
                    <a:p>
                      <a:r>
                        <a:rPr lang="en-US" dirty="0" smtClean="0"/>
                        <a:t>2004</a:t>
                      </a:r>
                      <a:endParaRPr lang="en-US" dirty="0"/>
                    </a:p>
                  </a:txBody>
                  <a:tcPr/>
                </a:tc>
                <a:tc>
                  <a:txBody>
                    <a:bodyPr/>
                    <a:lstStyle/>
                    <a:p>
                      <a:r>
                        <a:rPr lang="en-US" dirty="0" smtClean="0"/>
                        <a:t>2005</a:t>
                      </a:r>
                      <a:endParaRPr lang="en-US" dirty="0"/>
                    </a:p>
                  </a:txBody>
                  <a:tcPr/>
                </a:tc>
                <a:tc>
                  <a:txBody>
                    <a:bodyPr/>
                    <a:lstStyle/>
                    <a:p>
                      <a:r>
                        <a:rPr lang="en-US" dirty="0" smtClean="0"/>
                        <a:t>2006</a:t>
                      </a:r>
                      <a:endParaRPr lang="en-US" dirty="0"/>
                    </a:p>
                  </a:txBody>
                  <a:tcPr/>
                </a:tc>
                <a:tc>
                  <a:txBody>
                    <a:bodyPr/>
                    <a:lstStyle/>
                    <a:p>
                      <a:r>
                        <a:rPr lang="en-US" dirty="0" smtClean="0"/>
                        <a:t>2007</a:t>
                      </a:r>
                      <a:endParaRPr lang="en-US" dirty="0"/>
                    </a:p>
                  </a:txBody>
                  <a:tcPr/>
                </a:tc>
                <a:tc>
                  <a:txBody>
                    <a:bodyPr/>
                    <a:lstStyle/>
                    <a:p>
                      <a:r>
                        <a:rPr lang="en-US" dirty="0" smtClean="0"/>
                        <a:t>2008</a:t>
                      </a:r>
                      <a:endParaRPr lang="en-US" dirty="0"/>
                    </a:p>
                  </a:txBody>
                  <a:tcPr/>
                </a:tc>
                <a:tc>
                  <a:txBody>
                    <a:bodyPr/>
                    <a:lstStyle/>
                    <a:p>
                      <a:r>
                        <a:rPr lang="en-US" dirty="0" smtClean="0"/>
                        <a:t>2009</a:t>
                      </a:r>
                      <a:endParaRPr lang="en-US" dirty="0"/>
                    </a:p>
                  </a:txBody>
                  <a:tcPr/>
                </a:tc>
              </a:tr>
              <a:tr h="721254">
                <a:tc>
                  <a:txBody>
                    <a:bodyPr/>
                    <a:lstStyle/>
                    <a:p>
                      <a:r>
                        <a:rPr lang="en-US" dirty="0" smtClean="0"/>
                        <a:t>Canada</a:t>
                      </a:r>
                      <a:r>
                        <a:rPr lang="en-US" baseline="0" dirty="0" smtClean="0"/>
                        <a:t> </a:t>
                      </a:r>
                      <a:endParaRPr lang="en-US" dirty="0"/>
                    </a:p>
                  </a:txBody>
                  <a:tcPr/>
                </a:tc>
                <a:tc>
                  <a:txBody>
                    <a:bodyPr/>
                    <a:lstStyle/>
                    <a:p>
                      <a:r>
                        <a:rPr lang="en-US" dirty="0" smtClean="0"/>
                        <a:t>Gross</a:t>
                      </a:r>
                      <a:r>
                        <a:rPr lang="en-US" baseline="0" dirty="0" smtClean="0"/>
                        <a:t> Debt</a:t>
                      </a:r>
                      <a:endParaRPr lang="en-US" dirty="0"/>
                    </a:p>
                  </a:txBody>
                  <a:tcPr/>
                </a:tc>
                <a:tc>
                  <a:txBody>
                    <a:bodyPr/>
                    <a:lstStyle/>
                    <a:p>
                      <a:r>
                        <a:rPr lang="en-US" dirty="0" smtClean="0"/>
                        <a:t>%</a:t>
                      </a:r>
                      <a:r>
                        <a:rPr lang="en-US" baseline="0" dirty="0" smtClean="0"/>
                        <a:t> GDP</a:t>
                      </a:r>
                      <a:endParaRPr lang="en-US" dirty="0"/>
                    </a:p>
                  </a:txBody>
                  <a:tcPr/>
                </a:tc>
                <a:tc>
                  <a:txBody>
                    <a:bodyPr/>
                    <a:lstStyle/>
                    <a:p>
                      <a:r>
                        <a:rPr lang="en-US" dirty="0" smtClean="0"/>
                        <a:t>72.361</a:t>
                      </a:r>
                      <a:endParaRPr lang="en-US" dirty="0"/>
                    </a:p>
                  </a:txBody>
                  <a:tcPr/>
                </a:tc>
                <a:tc>
                  <a:txBody>
                    <a:bodyPr/>
                    <a:lstStyle/>
                    <a:p>
                      <a:r>
                        <a:rPr lang="en-US" dirty="0" smtClean="0"/>
                        <a:t>70.471</a:t>
                      </a:r>
                      <a:endParaRPr lang="en-US" dirty="0"/>
                    </a:p>
                  </a:txBody>
                  <a:tcPr/>
                </a:tc>
                <a:tc>
                  <a:txBody>
                    <a:bodyPr/>
                    <a:lstStyle/>
                    <a:p>
                      <a:r>
                        <a:rPr lang="en-US" dirty="0" smtClean="0"/>
                        <a:t>67.902</a:t>
                      </a:r>
                      <a:endParaRPr lang="en-US" dirty="0"/>
                    </a:p>
                  </a:txBody>
                  <a:tcPr/>
                </a:tc>
                <a:tc>
                  <a:txBody>
                    <a:bodyPr/>
                    <a:lstStyle/>
                    <a:p>
                      <a:r>
                        <a:rPr lang="en-US" dirty="0" smtClean="0"/>
                        <a:t>64.208</a:t>
                      </a:r>
                      <a:endParaRPr lang="en-US" dirty="0"/>
                    </a:p>
                  </a:txBody>
                  <a:tcPr/>
                </a:tc>
                <a:tc>
                  <a:txBody>
                    <a:bodyPr/>
                    <a:lstStyle/>
                    <a:p>
                      <a:r>
                        <a:rPr lang="en-US" dirty="0" smtClean="0"/>
                        <a:t>60.656</a:t>
                      </a:r>
                      <a:endParaRPr lang="en-US" dirty="0"/>
                    </a:p>
                  </a:txBody>
                  <a:tcPr/>
                </a:tc>
                <a:tc>
                  <a:txBody>
                    <a:bodyPr/>
                    <a:lstStyle/>
                    <a:p>
                      <a:r>
                        <a:rPr lang="en-US" dirty="0" smtClean="0"/>
                        <a:t>58.447</a:t>
                      </a:r>
                      <a:endParaRPr lang="en-US" dirty="0"/>
                    </a:p>
                  </a:txBody>
                  <a:tcPr/>
                </a:tc>
              </a:tr>
              <a:tr h="721254">
                <a:tc>
                  <a:txBody>
                    <a:bodyPr/>
                    <a:lstStyle/>
                    <a:p>
                      <a:r>
                        <a:rPr lang="en-US" dirty="0" smtClean="0"/>
                        <a:t>America</a:t>
                      </a:r>
                      <a:endParaRPr lang="en-US" dirty="0"/>
                    </a:p>
                  </a:txBody>
                  <a:tcPr/>
                </a:tc>
                <a:tc>
                  <a:txBody>
                    <a:bodyPr/>
                    <a:lstStyle/>
                    <a:p>
                      <a:r>
                        <a:rPr lang="en-US" dirty="0" smtClean="0"/>
                        <a:t>Gross Debt</a:t>
                      </a:r>
                      <a:endParaRPr lang="en-US" dirty="0"/>
                    </a:p>
                  </a:txBody>
                  <a:tcPr/>
                </a:tc>
                <a:tc>
                  <a:txBody>
                    <a:bodyPr/>
                    <a:lstStyle/>
                    <a:p>
                      <a:r>
                        <a:rPr lang="en-US" dirty="0" smtClean="0"/>
                        <a:t>% GDP</a:t>
                      </a:r>
                      <a:endParaRPr lang="en-US" dirty="0"/>
                    </a:p>
                  </a:txBody>
                  <a:tcPr/>
                </a:tc>
                <a:tc>
                  <a:txBody>
                    <a:bodyPr/>
                    <a:lstStyle/>
                    <a:p>
                      <a:r>
                        <a:rPr lang="en-US" dirty="0" smtClean="0"/>
                        <a:t>60.361</a:t>
                      </a:r>
                      <a:endParaRPr lang="en-US" dirty="0"/>
                    </a:p>
                  </a:txBody>
                  <a:tcPr/>
                </a:tc>
                <a:tc>
                  <a:txBody>
                    <a:bodyPr/>
                    <a:lstStyle/>
                    <a:p>
                      <a:r>
                        <a:rPr lang="en-US" dirty="0" smtClean="0"/>
                        <a:t>60.657</a:t>
                      </a:r>
                      <a:endParaRPr lang="en-US" dirty="0"/>
                    </a:p>
                  </a:txBody>
                  <a:tcPr/>
                </a:tc>
                <a:tc>
                  <a:txBody>
                    <a:bodyPr/>
                    <a:lstStyle/>
                    <a:p>
                      <a:r>
                        <a:rPr lang="en-US" dirty="0" smtClean="0"/>
                        <a:t>59.917</a:t>
                      </a:r>
                      <a:endParaRPr lang="en-US" dirty="0"/>
                    </a:p>
                  </a:txBody>
                  <a:tcPr/>
                </a:tc>
                <a:tc>
                  <a:txBody>
                    <a:bodyPr/>
                    <a:lstStyle/>
                    <a:p>
                      <a:r>
                        <a:rPr lang="en-US" dirty="0" smtClean="0"/>
                        <a:t>60.746</a:t>
                      </a:r>
                      <a:endParaRPr lang="en-US" dirty="0"/>
                    </a:p>
                  </a:txBody>
                  <a:tcPr/>
                </a:tc>
                <a:tc>
                  <a:txBody>
                    <a:bodyPr/>
                    <a:lstStyle/>
                    <a:p>
                      <a:r>
                        <a:rPr lang="en-US" dirty="0" smtClean="0"/>
                        <a:t>61.506</a:t>
                      </a:r>
                      <a:endParaRPr lang="en-US" dirty="0"/>
                    </a:p>
                  </a:txBody>
                  <a:tcPr/>
                </a:tc>
                <a:tc>
                  <a:txBody>
                    <a:bodyPr/>
                    <a:lstStyle/>
                    <a:p>
                      <a:r>
                        <a:rPr lang="en-US" dirty="0" smtClean="0"/>
                        <a:t>65.363</a:t>
                      </a:r>
                      <a:endParaRPr lang="en-US" dirty="0"/>
                    </a:p>
                  </a:txBody>
                  <a:tcPr/>
                </a:tc>
              </a:tr>
            </a:tbl>
          </a:graphicData>
        </a:graphic>
      </p:graphicFrame>
      <p:sp>
        <p:nvSpPr>
          <p:cNvPr id="5" name="Rectangle 4"/>
          <p:cNvSpPr/>
          <p:nvPr/>
        </p:nvSpPr>
        <p:spPr>
          <a:xfrm>
            <a:off x="228600" y="1905000"/>
            <a:ext cx="4038600" cy="2031325"/>
          </a:xfrm>
          <a:prstGeom prst="rect">
            <a:avLst/>
          </a:prstGeom>
        </p:spPr>
        <p:txBody>
          <a:bodyPr wrap="square">
            <a:spAutoFit/>
          </a:bodyPr>
          <a:lstStyle/>
          <a:p>
            <a:r>
              <a:rPr lang="en-US" b="1" dirty="0" smtClean="0"/>
              <a:t>Canada General government net debt</a:t>
            </a:r>
          </a:p>
          <a:p>
            <a:r>
              <a:rPr lang="en-US" b="1" dirty="0" smtClean="0"/>
              <a:t>T</a:t>
            </a:r>
            <a:r>
              <a:rPr lang="en-US" dirty="0" smtClean="0"/>
              <a:t>he General government net debt in the United States was reported at 8315.50 billions of U.S. Dollars in 2009, according to the International Monetary Fund (IMF). </a:t>
            </a:r>
            <a:endParaRPr lang="en-US" dirty="0"/>
          </a:p>
        </p:txBody>
      </p:sp>
      <p:sp>
        <p:nvSpPr>
          <p:cNvPr id="6" name="Rectangle 5"/>
          <p:cNvSpPr/>
          <p:nvPr/>
        </p:nvSpPr>
        <p:spPr>
          <a:xfrm>
            <a:off x="4572000" y="1676400"/>
            <a:ext cx="4572000" cy="2031325"/>
          </a:xfrm>
          <a:prstGeom prst="rect">
            <a:avLst/>
          </a:prstGeom>
        </p:spPr>
        <p:txBody>
          <a:bodyPr>
            <a:spAutoFit/>
          </a:bodyPr>
          <a:lstStyle/>
          <a:p>
            <a:endParaRPr lang="en-US" dirty="0" smtClean="0"/>
          </a:p>
          <a:p>
            <a:r>
              <a:rPr lang="en-US" b="1" dirty="0" smtClean="0"/>
              <a:t>Canada General government net debt</a:t>
            </a:r>
          </a:p>
          <a:p>
            <a:r>
              <a:rPr lang="en-US" dirty="0" smtClean="0"/>
              <a:t/>
            </a:r>
            <a:br>
              <a:rPr lang="en-US" dirty="0" smtClean="0"/>
            </a:br>
            <a:r>
              <a:rPr lang="en-US" dirty="0" smtClean="0"/>
              <a:t>The General government net debt in Canada was reported at 436.23 billions Canadian Dollar in 2009, according to the International Monetary Fund (IMF).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US Debt and Economy</a:t>
            </a:r>
            <a:endParaRPr lang="en-US" dirty="0"/>
          </a:p>
        </p:txBody>
      </p:sp>
      <p:sp>
        <p:nvSpPr>
          <p:cNvPr id="3" name="Content Placeholder 2"/>
          <p:cNvSpPr>
            <a:spLocks noGrp="1"/>
          </p:cNvSpPr>
          <p:nvPr>
            <p:ph idx="1"/>
          </p:nvPr>
        </p:nvSpPr>
        <p:spPr>
          <a:xfrm>
            <a:off x="457200" y="1524000"/>
            <a:ext cx="8229600" cy="4526280"/>
          </a:xfrm>
        </p:spPr>
        <p:txBody>
          <a:bodyPr>
            <a:normAutofit fontScale="70000" lnSpcReduction="20000"/>
          </a:bodyPr>
          <a:lstStyle/>
          <a:p>
            <a:r>
              <a:rPr lang="en-US" dirty="0" smtClean="0"/>
              <a:t>The budget deficit for 2009 is estimated to be 11.2% of GDP as of August 2009, according to the Congressional Budget Office, the highest level since 1945.</a:t>
            </a:r>
          </a:p>
          <a:p>
            <a:r>
              <a:rPr lang="en-US" dirty="0" smtClean="0"/>
              <a:t>US national debt is projected to stay above 60% of GDP from 2010 until 2019.</a:t>
            </a:r>
          </a:p>
          <a:p>
            <a:r>
              <a:rPr lang="en-US" dirty="0" smtClean="0"/>
              <a:t>Government revenues are at 15% of GDP while expenditures are estimated to be at 24.1% in 2010.</a:t>
            </a:r>
          </a:p>
          <a:p>
            <a:r>
              <a:rPr lang="en-US" dirty="0" smtClean="0"/>
              <a:t>Net interest costs as a percentage of government revenues had been under 10% in the first decade of this century but are now projected to reach 17% by 2019.</a:t>
            </a:r>
          </a:p>
          <a:p>
            <a:r>
              <a:rPr lang="en-US" dirty="0" smtClean="0"/>
              <a:t>Even with GDP growth rates of 3% to 4% from 2012 onward, given unfunded liabilities in major programs such as Medicaid and Social Security, US debt will continue to rise.</a:t>
            </a:r>
          </a:p>
          <a:p>
            <a:r>
              <a:rPr lang="en-US" dirty="0" smtClean="0"/>
              <a:t>The cost of borrowing and risk of inflation are expected to put upward pressure on US interest rates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Canada Debt and Economy</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Deficit for 2009-10 fiscal year is C$33.7 billion, followed by a 2010-11 deficit of C$29.8 billion and smaller deficits the two following years. </a:t>
            </a:r>
          </a:p>
          <a:p>
            <a:r>
              <a:rPr lang="en-US" dirty="0" smtClean="0"/>
              <a:t>Canada’s national debt peaked at $562.8 billion. In just five years – and after previous Liberal governments spent years wiping out our debt – Stephen Harper’s government has returned Canada to its all-time-high 1996-97 debt load level.</a:t>
            </a:r>
          </a:p>
          <a:p>
            <a:r>
              <a:rPr lang="en-US" dirty="0" smtClean="0"/>
              <a:t>Government revenues are at 22% of GDP while expenditures are estimated to be at 39.1% in 2010.</a:t>
            </a:r>
          </a:p>
          <a:p>
            <a:r>
              <a:rPr lang="en-US" b="1" dirty="0" smtClean="0"/>
              <a:t>Canada Interest Rate last reported at 1%, interest rate decisions are taken by the Bank of Canada's (</a:t>
            </a:r>
            <a:r>
              <a:rPr lang="en-US" b="1" dirty="0" err="1" smtClean="0"/>
              <a:t>BoC</a:t>
            </a:r>
            <a:r>
              <a:rPr lang="en-US" b="1" dirty="0" smtClean="0"/>
              <a:t>) Governing Council.. From 1990 until 2010, Canada's average interest rate was 6.12 percent reaching an historical high of 16.00 percent in February of 1991 and a record low of 0.25 percent in April of 2009.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FUTURE</a:t>
            </a:r>
            <a:endParaRPr lang="en-US" dirty="0"/>
          </a:p>
        </p:txBody>
      </p:sp>
      <p:sp>
        <p:nvSpPr>
          <p:cNvPr id="5" name="Text Placeholder 4"/>
          <p:cNvSpPr>
            <a:spLocks noGrp="1"/>
          </p:cNvSpPr>
          <p:nvPr>
            <p:ph type="body" idx="1"/>
          </p:nvPr>
        </p:nvSpPr>
        <p:spPr/>
        <p:txBody>
          <a:bodyPr/>
          <a:lstStyle/>
          <a:p>
            <a:r>
              <a:rPr lang="en-US" dirty="0" smtClean="0"/>
              <a:t>CANADA</a:t>
            </a:r>
            <a:endParaRPr lang="en-US" dirty="0"/>
          </a:p>
        </p:txBody>
      </p:sp>
      <p:sp>
        <p:nvSpPr>
          <p:cNvPr id="6" name="Content Placeholder 5"/>
          <p:cNvSpPr>
            <a:spLocks noGrp="1"/>
          </p:cNvSpPr>
          <p:nvPr>
            <p:ph sz="quarter" idx="2"/>
          </p:nvPr>
        </p:nvSpPr>
        <p:spPr>
          <a:xfrm>
            <a:off x="228600" y="2362200"/>
            <a:ext cx="4268788" cy="4267200"/>
          </a:xfrm>
        </p:spPr>
        <p:txBody>
          <a:bodyPr>
            <a:normAutofit fontScale="62500" lnSpcReduction="20000"/>
          </a:bodyPr>
          <a:lstStyle/>
          <a:p>
            <a:r>
              <a:rPr lang="en-US" b="1" dirty="0" smtClean="0"/>
              <a:t>Completing Canada’s Economic Action Plan</a:t>
            </a:r>
            <a:r>
              <a:rPr lang="en-US" dirty="0" smtClean="0"/>
              <a:t> to protect incomes, create jobs, ease credit markets, and help workers and communities get back on their feet. </a:t>
            </a:r>
          </a:p>
          <a:p>
            <a:r>
              <a:rPr lang="en-US" b="1" dirty="0" smtClean="0"/>
              <a:t>Returning to fiscal balance</a:t>
            </a:r>
            <a:r>
              <a:rPr lang="en-US" dirty="0" smtClean="0"/>
              <a:t> by winding down stimulus spending as economic activity rebounds and by restraining federal program spending overall while protecting growth in transfers that directly benefit Canadians, such as pensions, health care and education. </a:t>
            </a:r>
          </a:p>
          <a:p>
            <a:r>
              <a:rPr lang="en-US" b="1" dirty="0" smtClean="0"/>
              <a:t>Continuing to work on job creation</a:t>
            </a:r>
            <a:r>
              <a:rPr lang="en-US" dirty="0" smtClean="0"/>
              <a:t> and job protection, recognizing that too many Canadians are still looking for work, the Government is helping young Canadians entering today’s job market for the first time make the transition to work. </a:t>
            </a:r>
          </a:p>
          <a:p>
            <a:r>
              <a:rPr lang="en-US" b="1" dirty="0" smtClean="0"/>
              <a:t>Building the jobs and industries of the future</a:t>
            </a:r>
            <a:r>
              <a:rPr lang="en-US" dirty="0" smtClean="0"/>
              <a:t> by investing in Canadians’ skills and education, keeping taxes low, opening markets to Canadian goods and services, and creating the conditions for continued success of industries that are the foundation of Canada’s prosperity.</a:t>
            </a:r>
            <a:endParaRPr lang="en-US" dirty="0"/>
          </a:p>
        </p:txBody>
      </p:sp>
      <p:sp>
        <p:nvSpPr>
          <p:cNvPr id="7" name="Text Placeholder 6"/>
          <p:cNvSpPr>
            <a:spLocks noGrp="1"/>
          </p:cNvSpPr>
          <p:nvPr>
            <p:ph type="body" sz="half" idx="3"/>
          </p:nvPr>
        </p:nvSpPr>
        <p:spPr/>
        <p:txBody>
          <a:bodyPr/>
          <a:lstStyle/>
          <a:p>
            <a:r>
              <a:rPr lang="en-US" dirty="0" smtClean="0"/>
              <a:t>AMERICA</a:t>
            </a:r>
            <a:endParaRPr lang="en-US" dirty="0"/>
          </a:p>
        </p:txBody>
      </p:sp>
      <p:sp>
        <p:nvSpPr>
          <p:cNvPr id="8" name="Content Placeholder 7"/>
          <p:cNvSpPr>
            <a:spLocks noGrp="1"/>
          </p:cNvSpPr>
          <p:nvPr>
            <p:ph sz="quarter" idx="4"/>
          </p:nvPr>
        </p:nvSpPr>
        <p:spPr/>
        <p:txBody>
          <a:bodyPr/>
          <a:lstStyle/>
          <a:p>
            <a:r>
              <a:rPr lang="en-US" dirty="0" smtClean="0"/>
              <a:t>America remains the World Power.</a:t>
            </a:r>
          </a:p>
          <a:p>
            <a:r>
              <a:rPr lang="en-US" dirty="0" smtClean="0"/>
              <a:t>Job creation.</a:t>
            </a:r>
          </a:p>
          <a:p>
            <a:r>
              <a:rPr lang="en-US" smtClean="0"/>
              <a:t>Inflation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References</a:t>
            </a:r>
            <a:endParaRPr lang="en-US" dirty="0"/>
          </a:p>
        </p:txBody>
      </p:sp>
      <p:sp>
        <p:nvSpPr>
          <p:cNvPr id="8" name="Content Placeholder 7"/>
          <p:cNvSpPr>
            <a:spLocks noGrp="1"/>
          </p:cNvSpPr>
          <p:nvPr>
            <p:ph idx="1"/>
          </p:nvPr>
        </p:nvSpPr>
        <p:spPr/>
        <p:txBody>
          <a:bodyPr>
            <a:normAutofit fontScale="47500" lnSpcReduction="20000"/>
          </a:bodyPr>
          <a:lstStyle/>
          <a:p>
            <a:r>
              <a:rPr lang="en-US" dirty="0" smtClean="0"/>
              <a:t>Canada (2011). The world fact book. </a:t>
            </a:r>
            <a:r>
              <a:rPr lang="en-US" i="1" dirty="0" smtClean="0"/>
              <a:t>Central Intelligence Agency. </a:t>
            </a:r>
            <a:r>
              <a:rPr lang="en-US" dirty="0" smtClean="0"/>
              <a:t>Retrieved on 4</a:t>
            </a:r>
            <a:r>
              <a:rPr lang="en-US" baseline="30000" dirty="0" smtClean="0"/>
              <a:t>th</a:t>
            </a:r>
            <a:r>
              <a:rPr lang="en-US" dirty="0" smtClean="0"/>
              <a:t> December 2011 from https://www.cia.gov/library/publications/the-world-factbook/geos/ca.html</a:t>
            </a:r>
          </a:p>
          <a:p>
            <a:r>
              <a:rPr lang="en-US" dirty="0" smtClean="0"/>
              <a:t>Canadian Dollars (CAD) to 1 US Dollar (USD) (2011). Exchange-Rates.org. Retrieved on 4</a:t>
            </a:r>
            <a:r>
              <a:rPr lang="en-US" baseline="30000" dirty="0" smtClean="0"/>
              <a:t>th</a:t>
            </a:r>
            <a:r>
              <a:rPr lang="en-US" dirty="0" smtClean="0"/>
              <a:t> December 2011 from http://www.exchange-rates.org/history/CAD/USD/G/30</a:t>
            </a:r>
          </a:p>
          <a:p>
            <a:r>
              <a:rPr lang="en-US" dirty="0" err="1" smtClean="0"/>
              <a:t>Kavoussi</a:t>
            </a:r>
            <a:r>
              <a:rPr lang="en-US" dirty="0" smtClean="0"/>
              <a:t>, B. (2011). Consumer Spending Slows As Incomes Increase. </a:t>
            </a:r>
            <a:r>
              <a:rPr lang="en-US" i="1" dirty="0" smtClean="0"/>
              <a:t>The Huffington Post</a:t>
            </a:r>
            <a:r>
              <a:rPr lang="en-US" dirty="0" smtClean="0"/>
              <a:t>. Retrieved on 6</a:t>
            </a:r>
            <a:r>
              <a:rPr lang="en-US" baseline="30000" dirty="0" smtClean="0"/>
              <a:t>th</a:t>
            </a:r>
            <a:r>
              <a:rPr lang="en-US" dirty="0" smtClean="0"/>
              <a:t> December 2011 from http://www.huffingtonpost.com/2011/11/23/consumer-spending-slows-income-increases_n_1110043.html</a:t>
            </a:r>
          </a:p>
          <a:p>
            <a:r>
              <a:rPr lang="en-US" dirty="0" smtClean="0"/>
              <a:t>United States of America (2011). The world fact book. </a:t>
            </a:r>
            <a:r>
              <a:rPr lang="en-US" i="1" dirty="0" smtClean="0"/>
              <a:t>Central Intelligence Agency. </a:t>
            </a:r>
            <a:r>
              <a:rPr lang="en-US" dirty="0" smtClean="0"/>
              <a:t>Retrieved on 4</a:t>
            </a:r>
            <a:r>
              <a:rPr lang="en-US" baseline="30000" dirty="0" smtClean="0"/>
              <a:t>th</a:t>
            </a:r>
            <a:r>
              <a:rPr lang="en-US" dirty="0" smtClean="0"/>
              <a:t> December 2011 from https://www.cia.gov/library/publications/the-world-factbook/geos/us.html</a:t>
            </a:r>
          </a:p>
          <a:p>
            <a:r>
              <a:rPr lang="en-US" dirty="0" smtClean="0"/>
              <a:t>Moen, A. (2010). Skating on thin ice- Canada Us Relations in 2010 -2011. </a:t>
            </a:r>
            <a:r>
              <a:rPr lang="en-US" i="1" dirty="0" smtClean="0"/>
              <a:t>Studies in US Canada Relations. Fraser Institute</a:t>
            </a:r>
            <a:r>
              <a:rPr lang="en-US" dirty="0" smtClean="0"/>
              <a:t>. </a:t>
            </a:r>
            <a:r>
              <a:rPr lang="en-US" i="1" dirty="0" smtClean="0"/>
              <a:t>Retrieved o 3</a:t>
            </a:r>
            <a:r>
              <a:rPr lang="en-US" i="1" baseline="30000" dirty="0" smtClean="0"/>
              <a:t>rd</a:t>
            </a:r>
            <a:r>
              <a:rPr lang="en-US" i="1" dirty="0" smtClean="0"/>
              <a:t> December 2011 from www.fraserinstitute.org/WorkArea/DownloadAsset.aspx?id...</a:t>
            </a:r>
            <a:r>
              <a:rPr lang="en-US" dirty="0" smtClean="0"/>
              <a:t> – </a:t>
            </a:r>
            <a:r>
              <a:rPr lang="en-US" i="1" dirty="0" smtClean="0"/>
              <a:t>Canada</a:t>
            </a:r>
          </a:p>
          <a:p>
            <a:r>
              <a:rPr lang="en-US" i="1" dirty="0" smtClean="0"/>
              <a:t>Nanto, K. D. (2009) </a:t>
            </a:r>
            <a:r>
              <a:rPr lang="en-US" dirty="0" smtClean="0"/>
              <a:t>The Global Financial Crisis: </a:t>
            </a:r>
            <a:r>
              <a:rPr lang="en-US" smtClean="0"/>
              <a:t>Analysis and Policy </a:t>
            </a:r>
            <a:r>
              <a:rPr lang="en-US" dirty="0" smtClean="0"/>
              <a:t>Implications. </a:t>
            </a:r>
            <a:r>
              <a:rPr lang="en-US" i="1" dirty="0" smtClean="0"/>
              <a:t>Congressional Research Service</a:t>
            </a:r>
            <a:r>
              <a:rPr lang="en-US" dirty="0" smtClean="0"/>
              <a:t>. </a:t>
            </a:r>
            <a:r>
              <a:rPr lang="en-US" i="1" dirty="0" smtClean="0"/>
              <a:t>Retrieved o 3</a:t>
            </a:r>
            <a:r>
              <a:rPr lang="en-US" i="1" baseline="30000" dirty="0" smtClean="0"/>
              <a:t>rd</a:t>
            </a:r>
            <a:r>
              <a:rPr lang="en-US" i="1" dirty="0" smtClean="0"/>
              <a:t> December 2011 from www.fas.org/sgp/crs/misc/RL34742.pdf</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America                      Canada</a:t>
            </a:r>
            <a:endParaRPr lang="en-US" b="1" dirty="0"/>
          </a:p>
        </p:txBody>
      </p:sp>
      <p:sp>
        <p:nvSpPr>
          <p:cNvPr id="5" name="Content Placeholder 4"/>
          <p:cNvSpPr>
            <a:spLocks noGrp="1"/>
          </p:cNvSpPr>
          <p:nvPr>
            <p:ph sz="half" idx="1"/>
          </p:nvPr>
        </p:nvSpPr>
        <p:spPr>
          <a:xfrm>
            <a:off x="228600" y="1645920"/>
            <a:ext cx="4267200" cy="4983480"/>
          </a:xfrm>
        </p:spPr>
        <p:txBody>
          <a:bodyPr>
            <a:normAutofit fontScale="77500" lnSpcReduction="20000"/>
          </a:bodyPr>
          <a:lstStyle/>
          <a:p>
            <a:r>
              <a:rPr lang="en-US" dirty="0" smtClean="0"/>
              <a:t>Rank at number one of  GDP – with 13,811,200 million.</a:t>
            </a:r>
          </a:p>
          <a:p>
            <a:r>
              <a:rPr lang="en-US" dirty="0" smtClean="0"/>
              <a:t>USA has a slightly better ten-year growth rate level.</a:t>
            </a:r>
          </a:p>
          <a:p>
            <a:r>
              <a:rPr lang="en-US" dirty="0" smtClean="0"/>
              <a:t>Unemployment and public debt have lower percentage in the USA.</a:t>
            </a:r>
          </a:p>
          <a:p>
            <a:r>
              <a:rPr lang="en-US" dirty="0" smtClean="0"/>
              <a:t>US dollar is a reserve currency of the world and remains higher.</a:t>
            </a:r>
          </a:p>
          <a:p>
            <a:r>
              <a:rPr lang="en-US" dirty="0" smtClean="0"/>
              <a:t>USA spends more on social security</a:t>
            </a:r>
          </a:p>
          <a:p>
            <a:r>
              <a:rPr lang="en-US" dirty="0" smtClean="0"/>
              <a:t>USA spends more on the military, research and development, social security, education, and health care. </a:t>
            </a:r>
            <a:endParaRPr lang="en-US" dirty="0"/>
          </a:p>
        </p:txBody>
      </p:sp>
      <p:sp>
        <p:nvSpPr>
          <p:cNvPr id="6" name="Content Placeholder 5"/>
          <p:cNvSpPr>
            <a:spLocks noGrp="1"/>
          </p:cNvSpPr>
          <p:nvPr>
            <p:ph sz="half" idx="2"/>
          </p:nvPr>
        </p:nvSpPr>
        <p:spPr>
          <a:xfrm>
            <a:off x="4419600" y="1645920"/>
            <a:ext cx="4495800" cy="4907280"/>
          </a:xfrm>
        </p:spPr>
        <p:txBody>
          <a:bodyPr>
            <a:normAutofit fontScale="77500" lnSpcReduction="20000"/>
          </a:bodyPr>
          <a:lstStyle/>
          <a:p>
            <a:r>
              <a:rPr lang="en-US" dirty="0" smtClean="0"/>
              <a:t>Rank at number nine on top ten list of GDP – with 1,326,376 million.</a:t>
            </a:r>
          </a:p>
          <a:p>
            <a:r>
              <a:rPr lang="en-US" dirty="0" smtClean="0"/>
              <a:t>Canada is projected to grow faster over a one-year period with boasted industrial growth rate. </a:t>
            </a:r>
          </a:p>
          <a:p>
            <a:r>
              <a:rPr lang="en-US" dirty="0" smtClean="0"/>
              <a:t>Larger government per capita and Canada only spends 1.5% more as a % of GDP than the USA. </a:t>
            </a:r>
          </a:p>
          <a:p>
            <a:r>
              <a:rPr lang="en-US" dirty="0" smtClean="0"/>
              <a:t>Single largest expenditure Canada has is its social services.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0" y="304800"/>
            <a:ext cx="3865856" cy="762000"/>
          </a:xfrm>
        </p:spPr>
        <p:txBody>
          <a:bodyPr>
            <a:normAutofit fontScale="90000"/>
          </a:bodyPr>
          <a:lstStyle/>
          <a:p>
            <a:r>
              <a:rPr lang="en-US" sz="2400" dirty="0" smtClean="0"/>
              <a:t>U.S. Dollar vs. the Canadian dollar</a:t>
            </a:r>
            <a:endParaRPr lang="en-US" dirty="0"/>
          </a:p>
        </p:txBody>
      </p:sp>
      <p:sp>
        <p:nvSpPr>
          <p:cNvPr id="4" name="Content Placeholder 3"/>
          <p:cNvSpPr>
            <a:spLocks noGrp="1"/>
          </p:cNvSpPr>
          <p:nvPr>
            <p:ph sz="half" idx="1"/>
          </p:nvPr>
        </p:nvSpPr>
        <p:spPr>
          <a:xfrm>
            <a:off x="76200" y="228600"/>
            <a:ext cx="5105400" cy="2209800"/>
          </a:xfrm>
        </p:spPr>
        <p:txBody>
          <a:bodyPr>
            <a:noAutofit/>
          </a:bodyPr>
          <a:lstStyle/>
          <a:p>
            <a:r>
              <a:rPr lang="en-US" sz="2400" dirty="0" smtClean="0"/>
              <a:t>In June 2011, one U.S. Dollar was equal to $0.9645 Canadian. Whereas in 2002 exchange rate for one U.S. dollar was $1.62 Canadian.</a:t>
            </a:r>
          </a:p>
        </p:txBody>
      </p:sp>
      <p:sp>
        <p:nvSpPr>
          <p:cNvPr id="8" name="Rectangle 7"/>
          <p:cNvSpPr/>
          <p:nvPr/>
        </p:nvSpPr>
        <p:spPr>
          <a:xfrm>
            <a:off x="228600" y="2133600"/>
            <a:ext cx="2667000" cy="4401205"/>
          </a:xfrm>
          <a:prstGeom prst="rect">
            <a:avLst/>
          </a:prstGeom>
        </p:spPr>
        <p:txBody>
          <a:bodyPr wrap="square">
            <a:spAutoFit/>
          </a:bodyPr>
          <a:lstStyle/>
          <a:p>
            <a:r>
              <a:rPr lang="en-US" sz="2800" dirty="0" smtClean="0"/>
              <a:t>In 2009, it was an interesting year, that the U.S. Dollar peaked at about $1.28 CAD, but dropped to $1.05 by the end of the year.</a:t>
            </a:r>
          </a:p>
        </p:txBody>
      </p:sp>
      <p:pic>
        <p:nvPicPr>
          <p:cNvPr id="1026" name="Picture 2"/>
          <p:cNvPicPr>
            <a:picLocks noChangeAspect="1" noChangeArrowheads="1"/>
          </p:cNvPicPr>
          <p:nvPr/>
        </p:nvPicPr>
        <p:blipFill>
          <a:blip r:embed="rId2" cstate="print"/>
          <a:srcRect/>
          <a:stretch>
            <a:fillRect/>
          </a:stretch>
        </p:blipFill>
        <p:spPr bwMode="auto">
          <a:xfrm>
            <a:off x="2133600" y="1981200"/>
            <a:ext cx="6791325" cy="35814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14800" y="304800"/>
            <a:ext cx="4780256" cy="762000"/>
          </a:xfrm>
        </p:spPr>
        <p:txBody>
          <a:bodyPr>
            <a:noAutofit/>
          </a:bodyPr>
          <a:lstStyle/>
          <a:p>
            <a:r>
              <a:rPr lang="en-US" sz="3200" b="1" dirty="0" smtClean="0"/>
              <a:t>Consumer spending</a:t>
            </a:r>
            <a:endParaRPr lang="en-US" sz="3200" dirty="0"/>
          </a:p>
        </p:txBody>
      </p:sp>
      <p:sp>
        <p:nvSpPr>
          <p:cNvPr id="10" name="Content Placeholder 9"/>
          <p:cNvSpPr>
            <a:spLocks noGrp="1"/>
          </p:cNvSpPr>
          <p:nvPr>
            <p:ph sz="half" idx="1"/>
          </p:nvPr>
        </p:nvSpPr>
        <p:spPr>
          <a:xfrm>
            <a:off x="228600" y="1371600"/>
            <a:ext cx="8666456" cy="5181600"/>
          </a:xfrm>
        </p:spPr>
        <p:txBody>
          <a:bodyPr>
            <a:normAutofit fontScale="62500" lnSpcReduction="20000"/>
          </a:bodyPr>
          <a:lstStyle/>
          <a:p>
            <a:endParaRPr lang="en-US" dirty="0" smtClean="0"/>
          </a:p>
          <a:p>
            <a:r>
              <a:rPr lang="en-US" b="1" dirty="0" smtClean="0"/>
              <a:t>Rising unemployment and job insecurity coupled with worries about the economy are likely to dampen growth in consumer spending in the USA.</a:t>
            </a:r>
          </a:p>
          <a:p>
            <a:r>
              <a:rPr lang="en-US" b="1" dirty="0" smtClean="0"/>
              <a:t>The Global Forecast Update by Scotia Economics forecasts a 3% growth in Canadian consumer spending and 2.1% growth in the USA.</a:t>
            </a:r>
          </a:p>
          <a:p>
            <a:endParaRPr lang="en-US" b="1" dirty="0" smtClean="0"/>
          </a:p>
          <a:p>
            <a:r>
              <a:rPr lang="en-US" b="1" dirty="0" smtClean="0"/>
              <a:t>Meanwhile Mark Carney, the governor of the Bank of Canada said consumers would be at the “heart” of the economic recovery in Canada. Consumer spending is expected to contribute half of the growth in final domestic demand in 2010</a:t>
            </a:r>
            <a:r>
              <a:rPr lang="en-US" dirty="0" smtClean="0"/>
              <a:t>.</a:t>
            </a:r>
          </a:p>
          <a:p>
            <a:endParaRPr lang="en-US" b="1" dirty="0" smtClean="0"/>
          </a:p>
          <a:p>
            <a:r>
              <a:rPr lang="en-US" b="1" dirty="0" smtClean="0"/>
              <a:t>Consumer spending was a strong support for Canada’s economy in 2010 and accounted for two-thirds of the rise in GDP. Consumers pulled back in early 2011, therein reflecting the high level of debt that was put on their balance sheets</a:t>
            </a:r>
            <a:endParaRPr lang="en-US"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 Spending</a:t>
            </a:r>
            <a:endParaRPr lang="en-US" dirty="0"/>
          </a:p>
        </p:txBody>
      </p:sp>
      <p:sp>
        <p:nvSpPr>
          <p:cNvPr id="3" name="Text Placeholder 2"/>
          <p:cNvSpPr>
            <a:spLocks noGrp="1"/>
          </p:cNvSpPr>
          <p:nvPr>
            <p:ph type="body" idx="2"/>
          </p:nvPr>
        </p:nvSpPr>
        <p:spPr>
          <a:xfrm>
            <a:off x="0" y="1107560"/>
            <a:ext cx="8895056" cy="1066800"/>
          </a:xfrm>
        </p:spPr>
        <p:txBody>
          <a:bodyPr>
            <a:normAutofit/>
          </a:bodyPr>
          <a:lstStyle/>
          <a:p>
            <a:r>
              <a:rPr lang="en-US" sz="1800" b="1" dirty="0" smtClean="0"/>
              <a:t>CANADA                                                                                                         AMERICA</a:t>
            </a:r>
            <a:endParaRPr lang="en-US" sz="1800" b="1" dirty="0"/>
          </a:p>
        </p:txBody>
      </p:sp>
      <p:pic>
        <p:nvPicPr>
          <p:cNvPr id="5" name="Picture 2"/>
          <p:cNvPicPr>
            <a:picLocks noGrp="1" noChangeAspect="1" noChangeArrowheads="1"/>
          </p:cNvPicPr>
          <p:nvPr>
            <p:ph sz="half" idx="1"/>
          </p:nvPr>
        </p:nvPicPr>
        <p:blipFill>
          <a:blip r:embed="rId2" cstate="print"/>
          <a:srcRect/>
          <a:stretch>
            <a:fillRect/>
          </a:stretch>
        </p:blipFill>
        <p:spPr bwMode="auto">
          <a:xfrm>
            <a:off x="0" y="1524000"/>
            <a:ext cx="4564318" cy="5105400"/>
          </a:xfrm>
          <a:prstGeom prst="rect">
            <a:avLst/>
          </a:prstGeom>
          <a:noFill/>
          <a:ln w="76200">
            <a:solidFill>
              <a:schemeClr val="tx2">
                <a:lumMod val="90000"/>
              </a:schemeClr>
            </a:solidFill>
            <a:miter lim="800000"/>
            <a:headEnd/>
            <a:tailEnd/>
          </a:ln>
          <a:effectLst/>
        </p:spPr>
      </p:pic>
      <p:pic>
        <p:nvPicPr>
          <p:cNvPr id="6" name="Picture 3"/>
          <p:cNvPicPr>
            <a:picLocks noChangeAspect="1" noChangeArrowheads="1"/>
          </p:cNvPicPr>
          <p:nvPr/>
        </p:nvPicPr>
        <p:blipFill>
          <a:blip r:embed="rId3" cstate="print"/>
          <a:srcRect/>
          <a:stretch>
            <a:fillRect/>
          </a:stretch>
        </p:blipFill>
        <p:spPr bwMode="auto">
          <a:xfrm>
            <a:off x="4724400" y="1524001"/>
            <a:ext cx="4343401" cy="5105400"/>
          </a:xfrm>
          <a:prstGeom prst="rect">
            <a:avLst/>
          </a:prstGeom>
          <a:noFill/>
          <a:ln w="76200">
            <a:solidFill>
              <a:schemeClr val="tx2">
                <a:lumMod val="90000"/>
              </a:schemeClr>
            </a:solid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b="1" dirty="0" smtClean="0"/>
              <a:t>General government net financial liabilities and budget balances as a percentage of nominal GDP</a:t>
            </a:r>
            <a:endParaRPr lang="en-US" sz="2400" dirty="0"/>
          </a:p>
        </p:txBody>
      </p:sp>
      <p:graphicFrame>
        <p:nvGraphicFramePr>
          <p:cNvPr id="4" name="Content Placeholder 3"/>
          <p:cNvGraphicFramePr>
            <a:graphicFrameLocks noGrp="1"/>
          </p:cNvGraphicFramePr>
          <p:nvPr>
            <p:ph idx="1"/>
          </p:nvPr>
        </p:nvGraphicFramePr>
        <p:xfrm>
          <a:off x="228600" y="4800600"/>
          <a:ext cx="8686801" cy="1828800"/>
        </p:xfrm>
        <a:graphic>
          <a:graphicData uri="http://schemas.openxmlformats.org/drawingml/2006/table">
            <a:tbl>
              <a:tblPr/>
              <a:tblGrid>
                <a:gridCol w="1011564"/>
                <a:gridCol w="1138008"/>
                <a:gridCol w="1283421"/>
                <a:gridCol w="1283421"/>
                <a:gridCol w="1384578"/>
                <a:gridCol w="1384578"/>
                <a:gridCol w="1201231"/>
              </a:tblGrid>
              <a:tr h="357245">
                <a:tc rowSpan="2">
                  <a:txBody>
                    <a:bodyPr/>
                    <a:lstStyle/>
                    <a:p>
                      <a:pPr marL="0" marR="0">
                        <a:lnSpc>
                          <a:spcPct val="115000"/>
                        </a:lnSpc>
                        <a:spcBef>
                          <a:spcPts val="0"/>
                        </a:spcBef>
                        <a:spcAft>
                          <a:spcPts val="0"/>
                        </a:spcAft>
                      </a:pPr>
                      <a:endParaRPr lang="en-US" sz="1500" dirty="0">
                        <a:solidFill>
                          <a:schemeClr val="bg1"/>
                        </a:solidFill>
                        <a:latin typeface="Calibri"/>
                        <a:ea typeface="Calibri"/>
                        <a:cs typeface="Times New Roman"/>
                      </a:endParaRPr>
                    </a:p>
                    <a:p>
                      <a:pPr marL="0" marR="0">
                        <a:lnSpc>
                          <a:spcPct val="115000"/>
                        </a:lnSpc>
                        <a:spcBef>
                          <a:spcPts val="0"/>
                        </a:spcBef>
                        <a:spcAft>
                          <a:spcPts val="0"/>
                        </a:spcAft>
                      </a:pPr>
                      <a:r>
                        <a:rPr lang="en-US" sz="1500" b="1" dirty="0">
                          <a:solidFill>
                            <a:schemeClr val="bg1"/>
                          </a:solidFill>
                          <a:latin typeface="Calibri"/>
                          <a:ea typeface="Calibri"/>
                          <a:cs typeface="Times New Roman"/>
                        </a:rPr>
                        <a:t>Country</a:t>
                      </a:r>
                      <a:endParaRPr lang="en-US" sz="15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gridSpan="2">
                  <a:txBody>
                    <a:bodyPr/>
                    <a:lstStyle/>
                    <a:p>
                      <a:pPr marL="0" marR="0" algn="ctr">
                        <a:lnSpc>
                          <a:spcPct val="115000"/>
                        </a:lnSpc>
                        <a:spcBef>
                          <a:spcPts val="0"/>
                        </a:spcBef>
                        <a:spcAft>
                          <a:spcPts val="0"/>
                        </a:spcAft>
                      </a:pPr>
                      <a:r>
                        <a:rPr lang="en-US" sz="1500" b="1" dirty="0">
                          <a:solidFill>
                            <a:schemeClr val="bg1"/>
                          </a:solidFill>
                          <a:latin typeface="Calibri"/>
                          <a:ea typeface="Calibri"/>
                          <a:cs typeface="Times New Roman"/>
                        </a:rPr>
                        <a:t>2007</a:t>
                      </a:r>
                      <a:endParaRPr lang="en-US" sz="15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500" b="1" dirty="0">
                          <a:solidFill>
                            <a:schemeClr val="bg1"/>
                          </a:solidFill>
                          <a:latin typeface="Calibri"/>
                          <a:ea typeface="Calibri"/>
                          <a:cs typeface="Times New Roman"/>
                        </a:rPr>
                        <a:t>2010</a:t>
                      </a:r>
                      <a:endParaRPr lang="en-US" sz="15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n-US" sz="1500" b="1" dirty="0">
                          <a:solidFill>
                            <a:schemeClr val="bg1"/>
                          </a:solidFill>
                          <a:latin typeface="Calibri"/>
                          <a:ea typeface="Calibri"/>
                          <a:cs typeface="Times New Roman"/>
                        </a:rPr>
                        <a:t>2015 (IMF projection)</a:t>
                      </a:r>
                      <a:endParaRPr lang="en-US" sz="15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hMerge="1">
                  <a:txBody>
                    <a:bodyPr/>
                    <a:lstStyle/>
                    <a:p>
                      <a:endParaRPr lang="en-US"/>
                    </a:p>
                  </a:txBody>
                  <a:tcPr/>
                </a:tc>
              </a:tr>
              <a:tr h="582144">
                <a:tc vMerge="1">
                  <a:txBody>
                    <a:bodyPr/>
                    <a:lstStyle/>
                    <a:p>
                      <a:endParaRPr lang="en-US"/>
                    </a:p>
                  </a:txBody>
                  <a:tcPr/>
                </a:tc>
                <a:tc>
                  <a:txBody>
                    <a:bodyPr/>
                    <a:lstStyle/>
                    <a:p>
                      <a:pPr marL="0" marR="0">
                        <a:lnSpc>
                          <a:spcPct val="115000"/>
                        </a:lnSpc>
                        <a:spcBef>
                          <a:spcPts val="0"/>
                        </a:spcBef>
                        <a:spcAft>
                          <a:spcPts val="0"/>
                        </a:spcAft>
                      </a:pPr>
                      <a:r>
                        <a:rPr lang="en-US" sz="1500" b="1" dirty="0">
                          <a:solidFill>
                            <a:schemeClr val="bg1"/>
                          </a:solidFill>
                          <a:latin typeface="Calibri"/>
                          <a:ea typeface="Calibri"/>
                          <a:cs typeface="Times New Roman"/>
                        </a:rPr>
                        <a:t>Net financial Liabilities</a:t>
                      </a:r>
                      <a:endParaRPr lang="en-US" sz="15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500" b="1" dirty="0">
                          <a:solidFill>
                            <a:schemeClr val="bg1"/>
                          </a:solidFill>
                          <a:latin typeface="Calibri"/>
                          <a:ea typeface="Calibri"/>
                          <a:cs typeface="Times New Roman"/>
                        </a:rPr>
                        <a:t>Budget Balance</a:t>
                      </a:r>
                      <a:endParaRPr lang="en-US" sz="15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nSpc>
                          <a:spcPct val="115000"/>
                        </a:lnSpc>
                        <a:spcBef>
                          <a:spcPts val="0"/>
                        </a:spcBef>
                        <a:spcAft>
                          <a:spcPts val="0"/>
                        </a:spcAft>
                      </a:pPr>
                      <a:r>
                        <a:rPr lang="en-US" sz="1500" b="1" dirty="0">
                          <a:solidFill>
                            <a:schemeClr val="bg1"/>
                          </a:solidFill>
                          <a:latin typeface="Calibri"/>
                          <a:ea typeface="Calibri"/>
                          <a:cs typeface="Times New Roman"/>
                        </a:rPr>
                        <a:t>Net financial Liabilities</a:t>
                      </a:r>
                      <a:endParaRPr lang="en-US" sz="15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500" b="1" dirty="0">
                          <a:solidFill>
                            <a:schemeClr val="bg1"/>
                          </a:solidFill>
                          <a:latin typeface="Calibri"/>
                          <a:ea typeface="Calibri"/>
                          <a:cs typeface="Times New Roman"/>
                        </a:rPr>
                        <a:t>Budget Balance</a:t>
                      </a:r>
                      <a:endParaRPr lang="en-US" sz="15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marL="0" marR="0">
                        <a:lnSpc>
                          <a:spcPct val="115000"/>
                        </a:lnSpc>
                        <a:spcBef>
                          <a:spcPts val="0"/>
                        </a:spcBef>
                        <a:spcAft>
                          <a:spcPts val="0"/>
                        </a:spcAft>
                      </a:pPr>
                      <a:r>
                        <a:rPr lang="en-US" sz="1500" b="1" dirty="0">
                          <a:solidFill>
                            <a:schemeClr val="bg1"/>
                          </a:solidFill>
                          <a:latin typeface="Calibri"/>
                          <a:ea typeface="Calibri"/>
                          <a:cs typeface="Times New Roman"/>
                        </a:rPr>
                        <a:t>Net financial Liabilities</a:t>
                      </a:r>
                      <a:endParaRPr lang="en-US" sz="15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marL="0" marR="0">
                        <a:lnSpc>
                          <a:spcPct val="115000"/>
                        </a:lnSpc>
                        <a:spcBef>
                          <a:spcPts val="0"/>
                        </a:spcBef>
                        <a:spcAft>
                          <a:spcPts val="0"/>
                        </a:spcAft>
                      </a:pPr>
                      <a:r>
                        <a:rPr lang="en-US" sz="1500" b="1" dirty="0">
                          <a:solidFill>
                            <a:schemeClr val="bg1"/>
                          </a:solidFill>
                          <a:latin typeface="Calibri"/>
                          <a:ea typeface="Calibri"/>
                          <a:cs typeface="Times New Roman"/>
                        </a:rPr>
                        <a:t>Budget Balance</a:t>
                      </a:r>
                      <a:endParaRPr lang="en-US" sz="15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r>
              <a:tr h="415552">
                <a:tc>
                  <a:txBody>
                    <a:bodyPr/>
                    <a:lstStyle/>
                    <a:p>
                      <a:pPr marL="0" marR="0" algn="ctr">
                        <a:lnSpc>
                          <a:spcPct val="115000"/>
                        </a:lnSpc>
                        <a:spcBef>
                          <a:spcPts val="0"/>
                        </a:spcBef>
                        <a:spcAft>
                          <a:spcPts val="0"/>
                        </a:spcAft>
                      </a:pPr>
                      <a:r>
                        <a:rPr lang="en-US" sz="2000" b="1" dirty="0">
                          <a:solidFill>
                            <a:srgbClr val="FFFFFF"/>
                          </a:solidFill>
                          <a:latin typeface="Calibri"/>
                          <a:ea typeface="Calibri"/>
                          <a:cs typeface="Times New Roman"/>
                        </a:rPr>
                        <a:t>Canada</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r>
                        <a:rPr lang="en-US" sz="2000" b="1" dirty="0">
                          <a:solidFill>
                            <a:srgbClr val="FFFFFF"/>
                          </a:solidFill>
                          <a:latin typeface="Calibri"/>
                          <a:ea typeface="Calibri"/>
                          <a:cs typeface="Times New Roman"/>
                        </a:rPr>
                        <a:t>22.9</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r>
                        <a:rPr lang="en-US" sz="2000" b="1" dirty="0">
                          <a:solidFill>
                            <a:srgbClr val="FFFFFF"/>
                          </a:solidFill>
                          <a:latin typeface="Calibri"/>
                          <a:ea typeface="Calibri"/>
                          <a:cs typeface="Times New Roman"/>
                        </a:rPr>
                        <a:t>1.6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r>
                        <a:rPr lang="en-US" sz="2000" b="1">
                          <a:solidFill>
                            <a:srgbClr val="FFFFFF"/>
                          </a:solidFill>
                          <a:latin typeface="Calibri"/>
                          <a:ea typeface="Calibri"/>
                          <a:cs typeface="Times New Roman"/>
                        </a:rPr>
                        <a:t>32.2</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r>
                        <a:rPr lang="en-US" sz="2000" b="1">
                          <a:solidFill>
                            <a:srgbClr val="FFFFFF"/>
                          </a:solidFill>
                          <a:latin typeface="Calibri"/>
                          <a:ea typeface="Calibri"/>
                          <a:cs typeface="Times New Roman"/>
                        </a:rPr>
                        <a:t>-5.5</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r>
                        <a:rPr lang="en-US" sz="2000" b="1">
                          <a:solidFill>
                            <a:srgbClr val="FFFFFF"/>
                          </a:solidFill>
                          <a:latin typeface="Calibri"/>
                          <a:ea typeface="Calibri"/>
                          <a:cs typeface="Times New Roman"/>
                        </a:rPr>
                        <a:t>34.4</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marL="0" marR="0" algn="ctr">
                        <a:lnSpc>
                          <a:spcPct val="115000"/>
                        </a:lnSpc>
                        <a:spcBef>
                          <a:spcPts val="0"/>
                        </a:spcBef>
                        <a:spcAft>
                          <a:spcPts val="0"/>
                        </a:spcAft>
                      </a:pPr>
                      <a:r>
                        <a:rPr lang="en-US" sz="2000" b="1">
                          <a:solidFill>
                            <a:srgbClr val="FFFFFF"/>
                          </a:solidFill>
                          <a:latin typeface="Calibri"/>
                          <a:ea typeface="Calibri"/>
                          <a:cs typeface="Times New Roman"/>
                        </a:rPr>
                        <a:t>-0.2</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r>
              <a:tr h="473859">
                <a:tc>
                  <a:txBody>
                    <a:bodyPr/>
                    <a:lstStyle/>
                    <a:p>
                      <a:pPr marL="0" marR="0" algn="ctr">
                        <a:lnSpc>
                          <a:spcPct val="115000"/>
                        </a:lnSpc>
                        <a:spcBef>
                          <a:spcPts val="0"/>
                        </a:spcBef>
                        <a:spcAft>
                          <a:spcPts val="0"/>
                        </a:spcAft>
                      </a:pPr>
                      <a:r>
                        <a:rPr lang="en-US" sz="2000" b="1">
                          <a:solidFill>
                            <a:srgbClr val="FFFFFF"/>
                          </a:solidFill>
                          <a:latin typeface="Calibri"/>
                          <a:ea typeface="Calibri"/>
                          <a:cs typeface="Times New Roman"/>
                        </a:rPr>
                        <a:t>America</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0"/>
                        </a:spcAft>
                      </a:pPr>
                      <a:r>
                        <a:rPr lang="en-US" sz="2000" b="1" dirty="0">
                          <a:solidFill>
                            <a:srgbClr val="FFFFFF"/>
                          </a:solidFill>
                          <a:latin typeface="Calibri"/>
                          <a:ea typeface="Calibri"/>
                          <a:cs typeface="Times New Roman"/>
                        </a:rPr>
                        <a:t>42.6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0"/>
                        </a:spcAft>
                      </a:pPr>
                      <a:r>
                        <a:rPr lang="en-US" sz="2000" b="1" dirty="0">
                          <a:solidFill>
                            <a:srgbClr val="FFFFFF"/>
                          </a:solidFill>
                          <a:latin typeface="Calibri"/>
                          <a:ea typeface="Calibri"/>
                          <a:cs typeface="Times New Roman"/>
                        </a:rPr>
                        <a:t>-2.7</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0"/>
                        </a:spcAft>
                      </a:pPr>
                      <a:r>
                        <a:rPr lang="en-US" sz="2000" b="1" dirty="0">
                          <a:solidFill>
                            <a:srgbClr val="FFFFFF"/>
                          </a:solidFill>
                          <a:latin typeface="Calibri"/>
                          <a:ea typeface="Calibri"/>
                          <a:cs typeface="Times New Roman"/>
                        </a:rPr>
                        <a:t>64.8</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0"/>
                        </a:spcAft>
                      </a:pPr>
                      <a:r>
                        <a:rPr lang="en-US" sz="2000" b="1" dirty="0">
                          <a:solidFill>
                            <a:srgbClr val="FFFFFF"/>
                          </a:solidFill>
                          <a:latin typeface="Calibri"/>
                          <a:ea typeface="Calibri"/>
                          <a:cs typeface="Times New Roman"/>
                        </a:rPr>
                        <a:t>-10.6</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0"/>
                        </a:spcAft>
                      </a:pPr>
                      <a:r>
                        <a:rPr lang="en-US" sz="2000" b="1" dirty="0">
                          <a:solidFill>
                            <a:srgbClr val="FFFFFF"/>
                          </a:solidFill>
                          <a:latin typeface="Calibri"/>
                          <a:ea typeface="Calibri"/>
                          <a:cs typeface="Times New Roman"/>
                        </a:rPr>
                        <a:t>83.4</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c>
                  <a:txBody>
                    <a:bodyPr/>
                    <a:lstStyle/>
                    <a:p>
                      <a:pPr marL="0" marR="0" algn="ctr">
                        <a:lnSpc>
                          <a:spcPct val="115000"/>
                        </a:lnSpc>
                        <a:spcBef>
                          <a:spcPts val="0"/>
                        </a:spcBef>
                        <a:spcAft>
                          <a:spcPts val="0"/>
                        </a:spcAft>
                      </a:pPr>
                      <a:r>
                        <a:rPr lang="en-US" sz="2000" b="1" dirty="0">
                          <a:solidFill>
                            <a:srgbClr val="FFFFFF"/>
                          </a:solidFill>
                          <a:latin typeface="Calibri"/>
                          <a:ea typeface="Calibri"/>
                          <a:cs typeface="Times New Roman"/>
                        </a:rPr>
                        <a:t>-5.5</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70C0"/>
                    </a:solidFill>
                  </a:tcPr>
                </a:tc>
              </a:tr>
            </a:tbl>
          </a:graphicData>
        </a:graphic>
      </p:graphicFrame>
      <p:sp>
        <p:nvSpPr>
          <p:cNvPr id="5" name="Rectangle 4"/>
          <p:cNvSpPr/>
          <p:nvPr/>
        </p:nvSpPr>
        <p:spPr>
          <a:xfrm>
            <a:off x="381000" y="1859340"/>
            <a:ext cx="8077200" cy="2554545"/>
          </a:xfrm>
          <a:prstGeom prst="rect">
            <a:avLst/>
          </a:prstGeom>
        </p:spPr>
        <p:txBody>
          <a:bodyPr wrap="square">
            <a:spAutoFit/>
          </a:bodyPr>
          <a:lstStyle/>
          <a:p>
            <a:r>
              <a:rPr lang="en-US" sz="2000" b="1" dirty="0"/>
              <a:t>Fiscal positions, which were already under pressure from secular factors such as demographic trends, deteriorated further during the recession as a result of reduced tax revenues and increased government spending to support the economic recovery</a:t>
            </a:r>
            <a:r>
              <a:rPr lang="en-US" sz="2000" b="1" dirty="0" smtClean="0"/>
              <a:t>. According </a:t>
            </a:r>
            <a:r>
              <a:rPr lang="en-US" sz="2000" b="1" dirty="0"/>
              <a:t>to data compiled by the </a:t>
            </a:r>
            <a:r>
              <a:rPr lang="en-US" sz="2000" b="1" dirty="0" smtClean="0"/>
              <a:t>IMF; </a:t>
            </a:r>
            <a:r>
              <a:rPr lang="en-US" sz="2000" b="1" dirty="0"/>
              <a:t>the average net financial liabilities of governments in advanced economies rose from 45 per cent of GDP in 2007 to almost 65 per cent in </a:t>
            </a:r>
            <a:r>
              <a:rPr lang="en-US" sz="2000" b="1" dirty="0" smtClean="0"/>
              <a:t>2010 (Table)</a:t>
            </a:r>
            <a:endParaRPr lang="en-US" sz="2000" b="1" dirty="0"/>
          </a:p>
        </p:txBody>
      </p:sp>
      <p:sp>
        <p:nvSpPr>
          <p:cNvPr id="6" name="Rectangle 5"/>
          <p:cNvSpPr/>
          <p:nvPr/>
        </p:nvSpPr>
        <p:spPr>
          <a:xfrm>
            <a:off x="304800" y="4416623"/>
            <a:ext cx="8915400" cy="307777"/>
          </a:xfrm>
          <a:prstGeom prst="rect">
            <a:avLst/>
          </a:prstGeom>
        </p:spPr>
        <p:txBody>
          <a:bodyPr wrap="square">
            <a:spAutoFit/>
          </a:bodyPr>
          <a:lstStyle/>
          <a:p>
            <a:r>
              <a:rPr lang="en-US" sz="1400" dirty="0" smtClean="0"/>
              <a:t>GDP in the slide is defined </a:t>
            </a:r>
            <a:r>
              <a:rPr lang="en-US" sz="1400" dirty="0"/>
              <a:t>as “all </a:t>
            </a:r>
            <a:r>
              <a:rPr lang="en-US" sz="1400" dirty="0" smtClean="0"/>
              <a:t>financial </a:t>
            </a:r>
            <a:r>
              <a:rPr lang="en-US" sz="1400" dirty="0"/>
              <a:t>liabilities minus all </a:t>
            </a:r>
            <a:r>
              <a:rPr lang="en-US" sz="1400" dirty="0" smtClean="0"/>
              <a:t>financial </a:t>
            </a:r>
            <a:r>
              <a:rPr lang="en-US" sz="1400" dirty="0"/>
              <a:t>assets of general government </a:t>
            </a:r>
            <a:r>
              <a:rPr lang="en-US" sz="1400" dirty="0" smtClean="0"/>
              <a:t>“ </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ctr"/>
            <a:r>
              <a:rPr lang="en-US" b="1" dirty="0" smtClean="0"/>
              <a:t/>
            </a:r>
            <a:br>
              <a:rPr lang="en-US" b="1" dirty="0" smtClean="0"/>
            </a:br>
            <a:r>
              <a:rPr lang="en-US" b="1" dirty="0" smtClean="0"/>
              <a:t/>
            </a:r>
            <a:br>
              <a:rPr lang="en-US" b="1" dirty="0" smtClean="0"/>
            </a:br>
            <a:r>
              <a:rPr lang="en-US" b="1" dirty="0" smtClean="0"/>
              <a:t>Bond Market</a:t>
            </a:r>
            <a:endParaRPr lang="en-US" dirty="0"/>
          </a:p>
        </p:txBody>
      </p:sp>
      <p:sp>
        <p:nvSpPr>
          <p:cNvPr id="5" name="Text Placeholder 4"/>
          <p:cNvSpPr>
            <a:spLocks noGrp="1"/>
          </p:cNvSpPr>
          <p:nvPr>
            <p:ph idx="1"/>
          </p:nvPr>
        </p:nvSpPr>
        <p:spPr/>
        <p:txBody>
          <a:bodyPr/>
          <a:lstStyle/>
          <a:p>
            <a:pPr>
              <a:buNone/>
            </a:pPr>
            <a:r>
              <a:rPr lang="en-US" dirty="0" smtClean="0"/>
              <a:t>	</a:t>
            </a:r>
            <a:endParaRPr lang="en-US" dirty="0"/>
          </a:p>
        </p:txBody>
      </p:sp>
      <p:pic>
        <p:nvPicPr>
          <p:cNvPr id="6145" name="Picture 1"/>
          <p:cNvPicPr>
            <a:picLocks noChangeAspect="1" noChangeArrowheads="1"/>
          </p:cNvPicPr>
          <p:nvPr/>
        </p:nvPicPr>
        <p:blipFill>
          <a:blip r:embed="rId2" cstate="print"/>
          <a:srcRect t="7937" b="4762"/>
          <a:stretch>
            <a:fillRect/>
          </a:stretch>
        </p:blipFill>
        <p:spPr bwMode="auto">
          <a:xfrm>
            <a:off x="228600" y="1524000"/>
            <a:ext cx="4495800" cy="5029200"/>
          </a:xfrm>
          <a:prstGeom prst="rect">
            <a:avLst/>
          </a:prstGeom>
          <a:noFill/>
          <a:ln w="9525">
            <a:noFill/>
            <a:miter lim="800000"/>
            <a:headEnd/>
            <a:tailEnd/>
          </a:ln>
          <a:effectLst/>
        </p:spPr>
      </p:pic>
      <p:sp>
        <p:nvSpPr>
          <p:cNvPr id="10" name="Rectangle 9"/>
          <p:cNvSpPr/>
          <p:nvPr/>
        </p:nvSpPr>
        <p:spPr>
          <a:xfrm>
            <a:off x="4800600" y="1676400"/>
            <a:ext cx="4343400" cy="4708981"/>
          </a:xfrm>
          <a:prstGeom prst="rect">
            <a:avLst/>
          </a:prstGeom>
        </p:spPr>
        <p:txBody>
          <a:bodyPr wrap="square">
            <a:spAutoFit/>
          </a:bodyPr>
          <a:lstStyle/>
          <a:p>
            <a:r>
              <a:rPr lang="en-US" sz="2000" dirty="0"/>
              <a:t>The US was </a:t>
            </a:r>
            <a:r>
              <a:rPr lang="en-US" sz="2000" dirty="0" smtClean="0"/>
              <a:t>the largest </a:t>
            </a:r>
            <a:r>
              <a:rPr lang="en-US" sz="2000" dirty="0"/>
              <a:t>market with 38% of the total followed by Japan 20</a:t>
            </a:r>
            <a:r>
              <a:rPr lang="en-US" sz="2000" dirty="0" smtClean="0"/>
              <a:t>% and Canada with low percentage </a:t>
            </a:r>
            <a:r>
              <a:rPr lang="en-US" sz="2000" dirty="0"/>
              <a:t>(</a:t>
            </a:r>
            <a:r>
              <a:rPr lang="en-US" sz="2000" dirty="0" smtClean="0"/>
              <a:t>Table). The large </a:t>
            </a:r>
            <a:r>
              <a:rPr lang="en-US" sz="2000" dirty="0"/>
              <a:t>share of the US and Japanese markets primarily stems from the size </a:t>
            </a:r>
            <a:r>
              <a:rPr lang="en-US" sz="2000" dirty="0" smtClean="0"/>
              <a:t>of their </a:t>
            </a:r>
            <a:r>
              <a:rPr lang="en-US" sz="2000" dirty="0"/>
              <a:t>individual economies as well as the high level of </a:t>
            </a:r>
            <a:r>
              <a:rPr lang="en-US" sz="2000" dirty="0" smtClean="0"/>
              <a:t>government borrowing </a:t>
            </a:r>
            <a:r>
              <a:rPr lang="en-US" sz="2000" dirty="0"/>
              <a:t>over time. </a:t>
            </a:r>
            <a:endParaRPr lang="en-US" sz="2000" dirty="0" smtClean="0"/>
          </a:p>
          <a:p>
            <a:r>
              <a:rPr lang="en-US" sz="2000" dirty="0" smtClean="0"/>
              <a:t>Emerging </a:t>
            </a:r>
            <a:r>
              <a:rPr lang="en-US" sz="2000" dirty="0"/>
              <a:t>market corporate and government </a:t>
            </a:r>
            <a:r>
              <a:rPr lang="en-US" sz="2000" dirty="0" smtClean="0"/>
              <a:t>bonds have </a:t>
            </a:r>
            <a:r>
              <a:rPr lang="en-US" sz="2000" dirty="0"/>
              <a:t>seen a strong increase over the past year, a sign of growing </a:t>
            </a:r>
            <a:r>
              <a:rPr lang="en-US" sz="2000" dirty="0" smtClean="0"/>
              <a:t>investor interest </a:t>
            </a:r>
            <a:r>
              <a:rPr lang="en-US" sz="2000" dirty="0"/>
              <a:t>in opportunities outside the more developed markets.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Late-2000s financial crisis- the Global Recession.</a:t>
            </a:r>
            <a:endParaRPr lang="en-US" dirty="0"/>
          </a:p>
        </p:txBody>
      </p:sp>
      <p:sp>
        <p:nvSpPr>
          <p:cNvPr id="3" name="Text Placeholder 2"/>
          <p:cNvSpPr>
            <a:spLocks noGrp="1"/>
          </p:cNvSpPr>
          <p:nvPr>
            <p:ph type="body" idx="1"/>
          </p:nvPr>
        </p:nvSpPr>
        <p:spPr/>
        <p:txBody>
          <a:bodyPr/>
          <a:lstStyle/>
          <a:p>
            <a:r>
              <a:rPr lang="en-US" dirty="0" smtClean="0"/>
              <a:t>Economist consider the latest Global Financial Crisis or the Credit Crunch, even  worse than1930s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dirty="0" smtClean="0"/>
              <a:t>The emergence of the crisis associated with the following factors: </a:t>
            </a:r>
            <a:br>
              <a:rPr lang="en-US" sz="2700" dirty="0" smtClean="0"/>
            </a:br>
            <a:r>
              <a:rPr lang="en-US" sz="2700" dirty="0" smtClean="0"/>
              <a:t>         1. General economic cycles; </a:t>
            </a:r>
            <a:br>
              <a:rPr lang="en-US" sz="2700" dirty="0" smtClean="0"/>
            </a:br>
            <a:r>
              <a:rPr lang="en-US" sz="2700" dirty="0" smtClean="0"/>
              <a:t>         2. Overheated credit market and its effect                     </a:t>
            </a:r>
            <a:br>
              <a:rPr lang="en-US" sz="2700" dirty="0" smtClean="0"/>
            </a:br>
            <a:r>
              <a:rPr lang="en-US" sz="2700" dirty="0" smtClean="0"/>
              <a:t>             appears before the mortgage crisis; </a:t>
            </a:r>
            <a:br>
              <a:rPr lang="en-US" sz="2700" dirty="0" smtClean="0"/>
            </a:br>
            <a:r>
              <a:rPr lang="en-US" sz="2700" dirty="0" smtClean="0"/>
              <a:t>         3. High prices of commodities (including oil); </a:t>
            </a:r>
            <a:br>
              <a:rPr lang="en-US" sz="2700" dirty="0" smtClean="0"/>
            </a:br>
            <a:r>
              <a:rPr lang="en-US" sz="2700" dirty="0" smtClean="0"/>
              <a:t>          4. Overheating stock market;</a:t>
            </a:r>
            <a:endParaRPr lang="en-US" dirty="0"/>
          </a:p>
        </p:txBody>
      </p:sp>
      <p:sp>
        <p:nvSpPr>
          <p:cNvPr id="3" name="Text Placeholder 2"/>
          <p:cNvSpPr>
            <a:spLocks noGrp="1"/>
          </p:cNvSpPr>
          <p:nvPr>
            <p:ph type="body" idx="1"/>
          </p:nvPr>
        </p:nvSpPr>
        <p:spPr/>
        <p:txBody>
          <a:bodyPr/>
          <a:lstStyle/>
          <a:p>
            <a:r>
              <a:rPr lang="en-US" dirty="0" smtClean="0"/>
              <a:t>What Caused Global recession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4158</TotalTime>
  <Words>2289</Words>
  <Application>Microsoft Office PowerPoint</Application>
  <PresentationFormat>全屏显示(4:3)</PresentationFormat>
  <Paragraphs>159</Paragraphs>
  <Slides>18</Slides>
  <Notes>5</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Foundry</vt:lpstr>
      <vt:lpstr>Financial System of USA and Canada</vt:lpstr>
      <vt:lpstr>America                      Canada</vt:lpstr>
      <vt:lpstr>U.S. Dollar vs. the Canadian dollar</vt:lpstr>
      <vt:lpstr>Consumer spending</vt:lpstr>
      <vt:lpstr>Consumer Spending</vt:lpstr>
      <vt:lpstr>General government net financial liabilities and budget balances as a percentage of nominal GDP</vt:lpstr>
      <vt:lpstr>  Bond Market</vt:lpstr>
      <vt:lpstr>Late-2000s financial crisis- the Global Recession.</vt:lpstr>
      <vt:lpstr>The emergence of the crisis associated with the following factors:           1. General economic cycles;           2. Overheated credit market and its effect                                   appears before the mortgage crisis;           3. High prices of commodities (including oil);            4. Overheating stock market;</vt:lpstr>
      <vt:lpstr>GDP from 2000 to 2011</vt:lpstr>
      <vt:lpstr>GDP COMPARISON - 2010</vt:lpstr>
      <vt:lpstr>UNEMPLOYMENT</vt:lpstr>
      <vt:lpstr>Canada                       America</vt:lpstr>
      <vt:lpstr>General government gross debt</vt:lpstr>
      <vt:lpstr>US Debt and Economy</vt:lpstr>
      <vt:lpstr>Canada Debt and Economy</vt:lpstr>
      <vt:lpstr>FUTURE</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System of USA and Canada</dc:title>
  <dc:creator>MS</dc:creator>
  <cp:lastModifiedBy>User</cp:lastModifiedBy>
  <cp:revision>61</cp:revision>
  <dcterms:created xsi:type="dcterms:W3CDTF">2011-12-04T11:49:00Z</dcterms:created>
  <dcterms:modified xsi:type="dcterms:W3CDTF">2012-01-09T23:36:29Z</dcterms:modified>
</cp:coreProperties>
</file>