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16"/>
  </p:notesMasterIdLst>
  <p:sldIdLst>
    <p:sldId id="256" r:id="rId2"/>
    <p:sldId id="259" r:id="rId3"/>
    <p:sldId id="262" r:id="rId4"/>
    <p:sldId id="261" r:id="rId5"/>
    <p:sldId id="266" r:id="rId6"/>
    <p:sldId id="260" r:id="rId7"/>
    <p:sldId id="267" r:id="rId8"/>
    <p:sldId id="269" r:id="rId9"/>
    <p:sldId id="264" r:id="rId10"/>
    <p:sldId id="268" r:id="rId11"/>
    <p:sldId id="258" r:id="rId12"/>
    <p:sldId id="265" r:id="rId13"/>
    <p:sldId id="263"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7" d="100"/>
          <a:sy n="67" d="100"/>
        </p:scale>
        <p:origin x="-68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D3851-83E6-4F65-BED5-0842FAED82EE}" type="datetimeFigureOut">
              <a:rPr lang="en-CA" smtClean="0"/>
              <a:pPr/>
              <a:t>09/01/2012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C0BAD-1660-49B9-99B1-22CA0890459D}" type="slidenum">
              <a:rPr lang="en-CA" smtClean="0"/>
              <a:pPr/>
              <a:t>‹#›</a:t>
            </a:fld>
            <a:endParaRPr lang="en-CA"/>
          </a:p>
        </p:txBody>
      </p:sp>
    </p:spTree>
    <p:extLst>
      <p:ext uri="{BB962C8B-B14F-4D97-AF65-F5344CB8AC3E}">
        <p14:creationId xmlns:p14="http://schemas.microsoft.com/office/powerpoint/2010/main" xmlns="" val="174485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5AC0BAD-1660-49B9-99B1-22CA0890459D}" type="slidenum">
              <a:rPr lang="en-CA" smtClean="0"/>
              <a:pPr/>
              <a:t>12</a:t>
            </a:fld>
            <a:endParaRPr lang="en-CA"/>
          </a:p>
        </p:txBody>
      </p:sp>
    </p:spTree>
    <p:extLst>
      <p:ext uri="{BB962C8B-B14F-4D97-AF65-F5344CB8AC3E}">
        <p14:creationId xmlns:p14="http://schemas.microsoft.com/office/powerpoint/2010/main" xmlns="" val="217280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3D6C18C3-7315-4391-8B6E-4CB7CDF05613}"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3D6C18C3-7315-4391-8B6E-4CB7CDF05613}" type="slidenum">
              <a:rPr lang="en-CA" smtClean="0"/>
              <a:pPr/>
              <a:t>‹#›</a:t>
            </a:fld>
            <a:endParaRPr lang="en-CA"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4F1D396-F4DE-4532-9029-326DCCBD16B4}" type="datetimeFigureOut">
              <a:rPr lang="en-CA" smtClean="0"/>
              <a:pPr/>
              <a:t>09/01/2012</a:t>
            </a:fld>
            <a:endParaRPr lang="en-CA" dirty="0"/>
          </a:p>
        </p:txBody>
      </p:sp>
      <p:sp>
        <p:nvSpPr>
          <p:cNvPr id="9" name="Slide Number Placeholder 8"/>
          <p:cNvSpPr>
            <a:spLocks noGrp="1"/>
          </p:cNvSpPr>
          <p:nvPr>
            <p:ph type="sldNum" sz="quarter" idx="11"/>
          </p:nvPr>
        </p:nvSpPr>
        <p:spPr/>
        <p:txBody>
          <a:bodyPr/>
          <a:lstStyle/>
          <a:p>
            <a:fld id="{3D6C18C3-7315-4391-8B6E-4CB7CDF05613}" type="slidenum">
              <a:rPr lang="en-CA" smtClean="0"/>
              <a:pPr/>
              <a:t>‹#›</a:t>
            </a:fld>
            <a:endParaRPr lang="en-CA" dirty="0"/>
          </a:p>
        </p:txBody>
      </p:sp>
      <p:sp>
        <p:nvSpPr>
          <p:cNvPr id="10" name="Footer Placeholder 9"/>
          <p:cNvSpPr>
            <a:spLocks noGrp="1"/>
          </p:cNvSpPr>
          <p:nvPr>
            <p:ph type="ftr" sz="quarter" idx="12"/>
          </p:nvPr>
        </p:nvSpPr>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D6C18C3-7315-4391-8B6E-4CB7CDF05613}" type="slidenum">
              <a:rPr lang="en-CA" smtClean="0"/>
              <a:pPr/>
              <a:t>‹#›</a:t>
            </a:fld>
            <a:endParaRPr lang="en-C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4F1D396-F4DE-4532-9029-326DCCBD16B4}" type="datetimeFigureOut">
              <a:rPr lang="en-CA" smtClean="0"/>
              <a:pPr/>
              <a:t>09/01/2012</a:t>
            </a:fld>
            <a:endParaRPr lang="en-CA" dirty="0"/>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investopedia.com/university/credit-crisis/credit-crisis6.asp#axzz1gHKmpeA8" TargetMode="External"/><Relationship Id="rId13" Type="http://schemas.openxmlformats.org/officeDocument/2006/relationships/hyperlink" Target="http://www.globalissues.org/article/768/global-financial-crisis#Dealingwithrecession" TargetMode="External"/><Relationship Id="rId18" Type="http://schemas.openxmlformats.org/officeDocument/2006/relationships/hyperlink" Target="http://www.canstar.com.au/global-financial-crisis/" TargetMode="External"/><Relationship Id="rId3" Type="http://schemas.openxmlformats.org/officeDocument/2006/relationships/hyperlink" Target="http://www.spotlightofpeace.com/wp-content/uploads/2010/12/Global-Financial-Crisis.jpg" TargetMode="External"/><Relationship Id="rId21" Type="http://schemas.openxmlformats.org/officeDocument/2006/relationships/hyperlink" Target="http://www.theindianblogger.com/problems/reasons-for-global-recession-in-plain-simple-english/" TargetMode="External"/><Relationship Id="rId7" Type="http://schemas.openxmlformats.org/officeDocument/2006/relationships/hyperlink" Target="http://montaraventures.com/blog/wp-content/uploads/2008/07/cash.jpg" TargetMode="External"/><Relationship Id="rId12" Type="http://schemas.openxmlformats.org/officeDocument/2006/relationships/hyperlink" Target="http://www.biojobblog.com/uploads/image/bailout.gif" TargetMode="External"/><Relationship Id="rId17" Type="http://schemas.openxmlformats.org/officeDocument/2006/relationships/hyperlink" Target="http://www.cse-assoc.com/wp-content/uploads/2011/09/businessrecession.jpg" TargetMode="External"/><Relationship Id="rId2" Type="http://schemas.openxmlformats.org/officeDocument/2006/relationships/hyperlink" Target="http://idioland.com/wp-content/uploads/2010/02/financial-crisis.jpg" TargetMode="External"/><Relationship Id="rId16" Type="http://schemas.openxmlformats.org/officeDocument/2006/relationships/hyperlink" Target="http://www.free-press-release.com/members/members_pic/200906/img/1246237171.jpg" TargetMode="External"/><Relationship Id="rId20" Type="http://schemas.openxmlformats.org/officeDocument/2006/relationships/hyperlink" Target="http://www.zerohedge.com/contributed/three-charts-explaining-financial-crisis" TargetMode="External"/><Relationship Id="rId1" Type="http://schemas.openxmlformats.org/officeDocument/2006/relationships/slideLayout" Target="../slideLayouts/slideLayout2.xml"/><Relationship Id="rId6" Type="http://schemas.openxmlformats.org/officeDocument/2006/relationships/hyperlink" Target="http://2.bp.blogspot.com/-Aoa1sI7j3ow/TdEuvCxp9mI/AAAAAAAAADA/LLjoQZwnzsc/s1600/economic-trends.jpg" TargetMode="External"/><Relationship Id="rId11" Type="http://schemas.openxmlformats.org/officeDocument/2006/relationships/hyperlink" Target="http://1.bp.blogspot.com/-2FG83aU9vWo/TiIS19I9XOI/AAAAAAAAPA8/H_qkTTVDn_o/s400/best-debt-relief-15.jpg" TargetMode="External"/><Relationship Id="rId5" Type="http://schemas.openxmlformats.org/officeDocument/2006/relationships/hyperlink" Target="http://commons.wikimedia.org/wiki/File:GDP_Real_Growth.svg" TargetMode="External"/><Relationship Id="rId15" Type="http://schemas.openxmlformats.org/officeDocument/2006/relationships/hyperlink" Target="http://static4.depositphotos.com/1009112/353/i/450/dep_3531026-Economy-Recession-Concept.jpg" TargetMode="External"/><Relationship Id="rId10" Type="http://schemas.openxmlformats.org/officeDocument/2006/relationships/hyperlink" Target="http://useconomy.about.com/od/criticalssues/a/prevent_crisis.htm" TargetMode="External"/><Relationship Id="rId19" Type="http://schemas.openxmlformats.org/officeDocument/2006/relationships/hyperlink" Target="http://omiusajpic.org/files/2009/05/2007082750430801.jpg" TargetMode="External"/><Relationship Id="rId4" Type="http://schemas.openxmlformats.org/officeDocument/2006/relationships/hyperlink" Target="http://www.globalissues.org/article/768/global-financial-crisis#DevelopingworldsavingtheWest" TargetMode="External"/><Relationship Id="rId9" Type="http://schemas.openxmlformats.org/officeDocument/2006/relationships/hyperlink" Target="http://www.etftrends.com/wp-content/uploads/2011/03/89690020.jpg" TargetMode="External"/><Relationship Id="rId14" Type="http://schemas.openxmlformats.org/officeDocument/2006/relationships/hyperlink" Target="http://higheredstrategy.com/wp-content/uploads/2011/08/ImageProxyServlet.jpeg" TargetMode="External"/><Relationship Id="rId22" Type="http://schemas.openxmlformats.org/officeDocument/2006/relationships/hyperlink" Target="http://8acollective.com/finance/causes-of-global-financial-crisi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20" y="188640"/>
            <a:ext cx="8784976" cy="1470025"/>
          </a:xfrm>
        </p:spPr>
        <p:txBody>
          <a:bodyPr/>
          <a:lstStyle/>
          <a:p>
            <a:pPr algn="ctr"/>
            <a:r>
              <a:rPr lang="en-US" sz="5500" dirty="0" smtClean="0"/>
              <a:t>USA &amp; Global Financial Crisis </a:t>
            </a:r>
            <a:endParaRPr lang="en-CA" sz="5500" dirty="0"/>
          </a:p>
        </p:txBody>
      </p:sp>
      <p:sp>
        <p:nvSpPr>
          <p:cNvPr id="3" name="Subtitle 2"/>
          <p:cNvSpPr>
            <a:spLocks noGrp="1"/>
          </p:cNvSpPr>
          <p:nvPr>
            <p:ph type="subTitle" idx="1"/>
          </p:nvPr>
        </p:nvSpPr>
        <p:spPr>
          <a:xfrm>
            <a:off x="1115616" y="4509120"/>
            <a:ext cx="6400800" cy="1991072"/>
          </a:xfrm>
        </p:spPr>
        <p:txBody>
          <a:bodyPr>
            <a:normAutofit/>
          </a:bodyPr>
          <a:lstStyle/>
          <a:p>
            <a:pPr algn="ct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1867644"/>
            <a:ext cx="2497460" cy="2497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4418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Crisis</a:t>
            </a:r>
            <a:endParaRPr lang="en-CA" dirty="0"/>
          </a:p>
        </p:txBody>
      </p:sp>
      <p:sp>
        <p:nvSpPr>
          <p:cNvPr id="3" name="Content Placeholder 2"/>
          <p:cNvSpPr>
            <a:spLocks noGrp="1"/>
          </p:cNvSpPr>
          <p:nvPr>
            <p:ph idx="1"/>
          </p:nvPr>
        </p:nvSpPr>
        <p:spPr/>
        <p:txBody>
          <a:bodyPr/>
          <a:lstStyle/>
          <a:p>
            <a:r>
              <a:rPr lang="en-CA" dirty="0"/>
              <a:t>Collapsing of Large financial </a:t>
            </a:r>
            <a:r>
              <a:rPr lang="en-CA" dirty="0" smtClean="0"/>
              <a:t>institutions </a:t>
            </a:r>
          </a:p>
          <a:p>
            <a:pPr marL="114300" indent="0">
              <a:buNone/>
            </a:pPr>
            <a:r>
              <a:rPr lang="en-CA" dirty="0" smtClean="0"/>
              <a:t>      ex.</a:t>
            </a:r>
            <a:r>
              <a:rPr lang="en-US" dirty="0"/>
              <a:t> AIG JP Morgan , Lehman Brother and </a:t>
            </a:r>
            <a:r>
              <a:rPr lang="en-US" dirty="0" err="1"/>
              <a:t>etc</a:t>
            </a:r>
            <a:endParaRPr lang="en-CA" dirty="0"/>
          </a:p>
          <a:p>
            <a:r>
              <a:rPr lang="en-CA" dirty="0" smtClean="0"/>
              <a:t> </a:t>
            </a:r>
            <a:r>
              <a:rPr lang="en-CA" dirty="0"/>
              <a:t>Central </a:t>
            </a:r>
            <a:r>
              <a:rPr lang="en-CA" dirty="0" smtClean="0"/>
              <a:t>Banks </a:t>
            </a:r>
            <a:r>
              <a:rPr lang="en-CA" dirty="0"/>
              <a:t>in </a:t>
            </a:r>
            <a:r>
              <a:rPr lang="en-CA" dirty="0" smtClean="0"/>
              <a:t>weak </a:t>
            </a:r>
            <a:r>
              <a:rPr lang="en-CA" dirty="0"/>
              <a:t>countries </a:t>
            </a:r>
            <a:r>
              <a:rPr lang="en-CA" dirty="0" smtClean="0"/>
              <a:t>risk the chances of    </a:t>
            </a:r>
          </a:p>
          <a:p>
            <a:pPr marL="114300" indent="0">
              <a:buNone/>
            </a:pPr>
            <a:r>
              <a:rPr lang="en-CA" dirty="0"/>
              <a:t> </a:t>
            </a:r>
            <a:r>
              <a:rPr lang="en-CA" dirty="0" smtClean="0"/>
              <a:t>     bankruptcies  </a:t>
            </a:r>
            <a:endParaRPr lang="en-CA" dirty="0"/>
          </a:p>
          <a:p>
            <a:r>
              <a:rPr lang="en-CA" dirty="0" smtClean="0"/>
              <a:t>Businessman and foreign investors risk </a:t>
            </a:r>
            <a:r>
              <a:rPr lang="en-CA" dirty="0" err="1" smtClean="0"/>
              <a:t>largement</a:t>
            </a:r>
            <a:r>
              <a:rPr lang="en-CA" dirty="0" smtClean="0"/>
              <a:t> investment over a short period of time</a:t>
            </a:r>
          </a:p>
          <a:p>
            <a:r>
              <a:rPr lang="en-CA" dirty="0" smtClean="0"/>
              <a:t> </a:t>
            </a:r>
            <a:r>
              <a:rPr lang="en-CA" dirty="0"/>
              <a:t>Credit </a:t>
            </a:r>
            <a:r>
              <a:rPr lang="en-CA" dirty="0" smtClean="0"/>
              <a:t>and Liquidity crunch risks </a:t>
            </a:r>
            <a:r>
              <a:rPr lang="en-CA" dirty="0"/>
              <a:t>for industries </a:t>
            </a:r>
            <a:r>
              <a:rPr lang="en-CA" dirty="0" smtClean="0"/>
              <a:t>even in the wealthiest countries </a:t>
            </a:r>
          </a:p>
          <a:p>
            <a:pPr marL="114300" indent="0">
              <a:buNone/>
            </a:pPr>
            <a:r>
              <a:rPr lang="en-CA" dirty="0" smtClean="0"/>
              <a:t>    ex. automotive and housing sector </a:t>
            </a:r>
          </a:p>
          <a:p>
            <a:r>
              <a:rPr lang="en-US" dirty="0" smtClean="0"/>
              <a:t>Demand for various goods &amp; services decline during crisis</a:t>
            </a:r>
          </a:p>
          <a:p>
            <a:r>
              <a:rPr lang="en-US" dirty="0" smtClean="0"/>
              <a:t>Consumer becoming cautious about their spending effecting businesses</a:t>
            </a: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6" y="404664"/>
            <a:ext cx="1536378" cy="15363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707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114300" indent="0">
              <a:buNone/>
            </a:pPr>
            <a:r>
              <a:rPr lang="en-US" dirty="0" smtClean="0"/>
              <a:t>In response to the spread of financial crisis  many countries announced bail out packages to prevent their own economies from getting severely hit:</a:t>
            </a:r>
          </a:p>
          <a:p>
            <a:pPr marL="114300" indent="0">
              <a:buNone/>
            </a:pPr>
            <a:endParaRPr lang="en-US" dirty="0" smtClean="0"/>
          </a:p>
          <a:p>
            <a:pPr>
              <a:buFont typeface="Wingdings" pitchFamily="2" charset="2"/>
              <a:buChar char="q"/>
            </a:pPr>
            <a:r>
              <a:rPr lang="en-US" dirty="0" smtClean="0"/>
              <a:t>China announced $586 billion worth of stimulus package aiming the growth and the domestic consumption within some areas of their economy.</a:t>
            </a:r>
          </a:p>
          <a:p>
            <a:pPr>
              <a:buFont typeface="Wingdings" pitchFamily="2" charset="2"/>
              <a:buChar char="q"/>
            </a:pPr>
            <a:endParaRPr lang="en-US" dirty="0"/>
          </a:p>
          <a:p>
            <a:pPr>
              <a:buFont typeface="Wingdings" pitchFamily="2" charset="2"/>
              <a:buChar char="q"/>
            </a:pPr>
            <a:r>
              <a:rPr lang="en-US" dirty="0" smtClean="0"/>
              <a:t>Australia itself had quickly responded and had announced $10.4 billion  initial bail out while their 2</a:t>
            </a:r>
            <a:r>
              <a:rPr lang="en-US" baseline="30000" dirty="0" smtClean="0"/>
              <a:t>nd</a:t>
            </a:r>
            <a:r>
              <a:rPr lang="en-US" dirty="0" smtClean="0"/>
              <a:t> stimulus package consisted of even a </a:t>
            </a:r>
            <a:r>
              <a:rPr lang="en-CA" dirty="0" smtClean="0"/>
              <a:t>larger stimulus packet worth nearly $47 billion:</a:t>
            </a:r>
            <a:r>
              <a:rPr lang="en-CA" dirty="0"/>
              <a:t/>
            </a:r>
            <a:br>
              <a:rPr lang="en-CA" dirty="0"/>
            </a:br>
            <a:r>
              <a:rPr lang="en-CA" dirty="0"/>
              <a:t/>
            </a:r>
            <a:br>
              <a:rPr lang="en-CA" dirty="0"/>
            </a:br>
            <a:r>
              <a:rPr lang="en-CA" dirty="0" smtClean="0"/>
              <a:t>	</a:t>
            </a:r>
          </a:p>
          <a:p>
            <a:pPr lvl="1">
              <a:buFont typeface="Wingdings" pitchFamily="2" charset="2"/>
              <a:buChar char="§"/>
            </a:pPr>
            <a:r>
              <a:rPr lang="en-CA" dirty="0" smtClean="0"/>
              <a:t>$</a:t>
            </a:r>
            <a:r>
              <a:rPr lang="en-CA" dirty="0"/>
              <a:t>6.6 billion for 20,000 new homes </a:t>
            </a:r>
          </a:p>
          <a:p>
            <a:pPr lvl="1">
              <a:buFont typeface="Wingdings" pitchFamily="2" charset="2"/>
              <a:buChar char="§"/>
            </a:pPr>
            <a:r>
              <a:rPr lang="en-CA" dirty="0"/>
              <a:t>$3.9 billion to insulate 2.7 million homes </a:t>
            </a:r>
          </a:p>
          <a:p>
            <a:pPr lvl="1">
              <a:buFont typeface="Wingdings" pitchFamily="2" charset="2"/>
              <a:buChar char="§"/>
            </a:pPr>
            <a:r>
              <a:rPr lang="en-CA" dirty="0"/>
              <a:t>$890 million for road repairs and infrastructure </a:t>
            </a:r>
          </a:p>
          <a:p>
            <a:pPr lvl="1">
              <a:buFont typeface="Wingdings" pitchFamily="2" charset="2"/>
              <a:buChar char="§"/>
            </a:pPr>
            <a:r>
              <a:rPr lang="en-CA" dirty="0"/>
              <a:t>$2.7 billion in small business tax breaks </a:t>
            </a:r>
          </a:p>
          <a:p>
            <a:pPr lvl="1">
              <a:buFont typeface="Wingdings" pitchFamily="2" charset="2"/>
              <a:buChar char="§"/>
            </a:pPr>
            <a:r>
              <a:rPr lang="en-CA" dirty="0"/>
              <a:t>$12.7 billion for cash bonuses: $950 for every Australian taxpayer who earned less than $80,000, to be paid out in March and April </a:t>
            </a:r>
            <a:r>
              <a:rPr lang="en-CA" dirty="0" smtClean="0"/>
              <a:t>2009</a:t>
            </a:r>
          </a:p>
          <a:p>
            <a:pPr lvl="1">
              <a:buFont typeface="Wingdings" pitchFamily="2" charset="2"/>
              <a:buChar char="§"/>
            </a:pPr>
            <a:r>
              <a:rPr lang="en-CA" dirty="0"/>
              <a:t>$14.7 billion for schools </a:t>
            </a:r>
          </a:p>
          <a:p>
            <a:endParaRPr lang="en-CA" dirty="0"/>
          </a:p>
          <a:p>
            <a:pPr>
              <a:buFont typeface="Courier New" pitchFamily="49" charset="0"/>
              <a:buChar char="o"/>
            </a:pPr>
            <a:endParaRPr lang="en-US" dirty="0" smtClean="0"/>
          </a:p>
        </p:txBody>
      </p:sp>
      <p:sp>
        <p:nvSpPr>
          <p:cNvPr id="4" name="Title 3"/>
          <p:cNvSpPr>
            <a:spLocks noGrp="1"/>
          </p:cNvSpPr>
          <p:nvPr>
            <p:ph type="title"/>
          </p:nvPr>
        </p:nvSpPr>
        <p:spPr/>
        <p:txBody>
          <a:bodyPr/>
          <a:lstStyle/>
          <a:p>
            <a:r>
              <a:rPr lang="en-US" dirty="0" smtClean="0"/>
              <a:t>Foreign Countries Respond</a:t>
            </a:r>
            <a:endParaRPr lang="en-C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6176" y="5695301"/>
            <a:ext cx="1424757" cy="999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127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4" y="157200"/>
            <a:ext cx="8498476" cy="1143000"/>
          </a:xfrm>
        </p:spPr>
        <p:txBody>
          <a:bodyPr/>
          <a:lstStyle/>
          <a:p>
            <a:r>
              <a:rPr lang="en-US" dirty="0" smtClean="0"/>
              <a:t>Investments from the US Treasury </a:t>
            </a:r>
            <a:endParaRPr lang="en-CA"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114300" indent="0">
              <a:buNone/>
            </a:pPr>
            <a:endParaRPr lang="en-US" dirty="0"/>
          </a:p>
          <a:p>
            <a:pPr marL="114300" indent="0">
              <a:buNone/>
            </a:pPr>
            <a:r>
              <a:rPr lang="en-US" sz="1100" dirty="0" smtClean="0"/>
              <a:t>(As of 2008)</a:t>
            </a:r>
            <a:endParaRPr lang="en-CA" sz="11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7682" y="1316831"/>
            <a:ext cx="5026911" cy="4535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526106" y="1316831"/>
            <a:ext cx="2664296" cy="5078313"/>
          </a:xfrm>
          <a:prstGeom prst="rect">
            <a:avLst/>
          </a:prstGeom>
          <a:noFill/>
        </p:spPr>
        <p:txBody>
          <a:bodyPr wrap="square" rtlCol="0">
            <a:spAutoFit/>
          </a:bodyPr>
          <a:lstStyle/>
          <a:p>
            <a:r>
              <a:rPr lang="en-CA" dirty="0" smtClean="0"/>
              <a:t>In 2008 the conditions of continued </a:t>
            </a:r>
            <a:r>
              <a:rPr lang="en-CA" dirty="0"/>
              <a:t>to </a:t>
            </a:r>
            <a:r>
              <a:rPr lang="en-CA" dirty="0" smtClean="0"/>
              <a:t>weaken, provoking </a:t>
            </a:r>
            <a:r>
              <a:rPr lang="en-CA" dirty="0"/>
              <a:t>the Treasury </a:t>
            </a:r>
            <a:r>
              <a:rPr lang="en-CA" dirty="0" smtClean="0"/>
              <a:t> to invest </a:t>
            </a:r>
            <a:r>
              <a:rPr lang="en-CA" dirty="0"/>
              <a:t>directly </a:t>
            </a:r>
            <a:r>
              <a:rPr lang="en-CA" dirty="0" smtClean="0"/>
              <a:t>in to companies </a:t>
            </a:r>
            <a:r>
              <a:rPr lang="en-CA" dirty="0"/>
              <a:t>companies </a:t>
            </a:r>
            <a:r>
              <a:rPr lang="en-CA" dirty="0" smtClean="0"/>
              <a:t>rather than purchasing their assets from their balance sheet since thing would be more efficient &amp; faster. This led the treasury to invest $125 </a:t>
            </a:r>
            <a:r>
              <a:rPr lang="en-CA" dirty="0"/>
              <a:t>billion in 9</a:t>
            </a:r>
            <a:r>
              <a:rPr lang="en-CA" dirty="0" smtClean="0"/>
              <a:t> </a:t>
            </a:r>
            <a:r>
              <a:rPr lang="en-CA" dirty="0"/>
              <a:t>of the largest U.S. banking institutions </a:t>
            </a:r>
            <a:r>
              <a:rPr lang="en-CA" dirty="0" smtClean="0"/>
              <a:t>&amp; another $125 billion in to smaller firms. </a:t>
            </a:r>
            <a:r>
              <a:rPr lang="en-CA" dirty="0"/>
              <a:t/>
            </a:r>
            <a:br>
              <a:rPr lang="en-CA" dirty="0"/>
            </a:br>
            <a:r>
              <a:rPr lang="en-CA" dirty="0"/>
              <a:t/>
            </a:r>
            <a:br>
              <a:rPr lang="en-CA" dirty="0"/>
            </a:br>
            <a:endParaRPr lang="en-CA" dirty="0"/>
          </a:p>
          <a:p>
            <a:endParaRPr lang="en-CA" dirty="0"/>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5701683"/>
            <a:ext cx="1388647" cy="1016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847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620000" cy="1143000"/>
          </a:xfrm>
        </p:spPr>
        <p:txBody>
          <a:bodyPr/>
          <a:lstStyle/>
          <a:p>
            <a:r>
              <a:rPr lang="en-US" dirty="0" smtClean="0"/>
              <a:t>Was Prevention an Option?</a:t>
            </a:r>
            <a:endParaRPr lang="en-CA" dirty="0"/>
          </a:p>
        </p:txBody>
      </p:sp>
      <p:sp>
        <p:nvSpPr>
          <p:cNvPr id="3" name="Content Placeholder 2"/>
          <p:cNvSpPr>
            <a:spLocks noGrp="1"/>
          </p:cNvSpPr>
          <p:nvPr>
            <p:ph idx="1"/>
          </p:nvPr>
        </p:nvSpPr>
        <p:spPr>
          <a:xfrm>
            <a:off x="395536" y="1268760"/>
            <a:ext cx="7620000" cy="4800600"/>
          </a:xfrm>
        </p:spPr>
        <p:txBody>
          <a:bodyPr>
            <a:noAutofit/>
          </a:bodyPr>
          <a:lstStyle/>
          <a:p>
            <a:pPr marL="114300" indent="0">
              <a:buNone/>
            </a:pPr>
            <a:r>
              <a:rPr lang="en-CA" sz="1800" dirty="0" smtClean="0"/>
              <a:t>"</a:t>
            </a:r>
            <a:r>
              <a:rPr lang="en-CA" sz="1800" dirty="0"/>
              <a:t>The crisis was the result of human action and inaction. The captains of finance and the public stewards of our financial system ignored warnings and failed to question, understand, and manage evolving risks within a system essential to the well-being of the American public</a:t>
            </a:r>
            <a:r>
              <a:rPr lang="en-CA" sz="1800" dirty="0" smtClean="0"/>
              <a:t>.“ </a:t>
            </a:r>
          </a:p>
          <a:p>
            <a:pPr marL="114300" indent="0">
              <a:buNone/>
            </a:pPr>
            <a:endParaRPr lang="en-US" sz="1800" dirty="0" smtClean="0"/>
          </a:p>
          <a:p>
            <a:pPr>
              <a:buFont typeface="Wingdings" pitchFamily="2" charset="2"/>
              <a:buChar char="§"/>
            </a:pPr>
            <a:r>
              <a:rPr lang="en-US" sz="1800" dirty="0" smtClean="0"/>
              <a:t>The first and far most important which was the leading cause of the crisis, mortgage brokers who gave away bad loans, hedge funds and etc. should have been regulated. Upon providing the loan, eligibility for repayment should have taken into accountability.</a:t>
            </a:r>
          </a:p>
          <a:p>
            <a:r>
              <a:rPr lang="en-CA" sz="1800" dirty="0"/>
              <a:t>Certainly </a:t>
            </a:r>
            <a:r>
              <a:rPr lang="en-US" sz="1800" dirty="0"/>
              <a:t>the crisis could’ve been prevented from occurring, according to economists crisis could have been forecasted from 2006 where the Commerce Department had reported new home permits declined 28% from the following </a:t>
            </a:r>
            <a:r>
              <a:rPr lang="en-US" sz="1800" dirty="0" smtClean="0"/>
              <a:t>year. Therefore regulation </a:t>
            </a:r>
            <a:r>
              <a:rPr lang="en-US" sz="1800" dirty="0"/>
              <a:t>of </a:t>
            </a:r>
            <a:r>
              <a:rPr lang="en-US" sz="1800" dirty="0" smtClean="0"/>
              <a:t>few financial </a:t>
            </a:r>
            <a:r>
              <a:rPr lang="en-US" sz="1800" dirty="0"/>
              <a:t>sectors &amp; institutions that could’ve  prevented the crisis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75856" y="5445225"/>
            <a:ext cx="1766303" cy="1367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6530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CA" dirty="0"/>
          </a:p>
        </p:txBody>
      </p:sp>
      <p:sp>
        <p:nvSpPr>
          <p:cNvPr id="3" name="Content Placeholder 2"/>
          <p:cNvSpPr>
            <a:spLocks noGrp="1"/>
          </p:cNvSpPr>
          <p:nvPr>
            <p:ph idx="1"/>
          </p:nvPr>
        </p:nvSpPr>
        <p:spPr/>
        <p:txBody>
          <a:bodyPr>
            <a:normAutofit fontScale="55000" lnSpcReduction="20000"/>
          </a:bodyPr>
          <a:lstStyle/>
          <a:p>
            <a:r>
              <a:rPr lang="en-CA" dirty="0">
                <a:hlinkClick r:id="rId2"/>
              </a:rPr>
              <a:t>http://</a:t>
            </a:r>
            <a:r>
              <a:rPr lang="en-CA" dirty="0" smtClean="0">
                <a:hlinkClick r:id="rId2"/>
              </a:rPr>
              <a:t>idioland.com/wp-content/uploads/2010/02/financial-crisis.jpg</a:t>
            </a:r>
            <a:endParaRPr lang="en-CA" dirty="0" smtClean="0"/>
          </a:p>
          <a:p>
            <a:r>
              <a:rPr lang="en-CA" dirty="0">
                <a:hlinkClick r:id="rId3"/>
              </a:rPr>
              <a:t>http://</a:t>
            </a:r>
            <a:r>
              <a:rPr lang="en-CA" dirty="0" smtClean="0">
                <a:hlinkClick r:id="rId3"/>
              </a:rPr>
              <a:t>www.spotlightofpeace.com/wp-content/uploads/2010/12/Global-Financial-Crisis.jpg</a:t>
            </a:r>
            <a:endParaRPr lang="en-CA" dirty="0" smtClean="0"/>
          </a:p>
          <a:p>
            <a:r>
              <a:rPr lang="en-CA" dirty="0">
                <a:hlinkClick r:id="rId4"/>
              </a:rPr>
              <a:t>http://</a:t>
            </a:r>
            <a:r>
              <a:rPr lang="en-CA" dirty="0" smtClean="0">
                <a:hlinkClick r:id="rId4"/>
              </a:rPr>
              <a:t>www.globalissues.org/article/768/global-financial-crisis#DevelopingworldsavingtheWest</a:t>
            </a:r>
            <a:endParaRPr lang="en-CA" dirty="0" smtClean="0"/>
          </a:p>
          <a:p>
            <a:r>
              <a:rPr lang="en-CA" dirty="0">
                <a:hlinkClick r:id="rId5"/>
              </a:rPr>
              <a:t>http://</a:t>
            </a:r>
            <a:r>
              <a:rPr lang="en-CA" dirty="0" smtClean="0">
                <a:hlinkClick r:id="rId5"/>
              </a:rPr>
              <a:t>commons.wikimedia.org/wiki/File:GDP_Real_Growth.svg</a:t>
            </a:r>
            <a:endParaRPr lang="en-CA" dirty="0" smtClean="0"/>
          </a:p>
          <a:p>
            <a:r>
              <a:rPr lang="en-CA" dirty="0">
                <a:hlinkClick r:id="rId6"/>
              </a:rPr>
              <a:t>http://2.bp.blogspot.com/-</a:t>
            </a:r>
            <a:r>
              <a:rPr lang="en-CA" dirty="0" smtClean="0">
                <a:hlinkClick r:id="rId6"/>
              </a:rPr>
              <a:t>Aoa1sI7j3ow/TdEuvCxp9mI/AAAAAAAAADA/LLjoQZwnzsc/s1600/economic-trends.jpg</a:t>
            </a:r>
            <a:endParaRPr lang="en-CA" dirty="0" smtClean="0"/>
          </a:p>
          <a:p>
            <a:r>
              <a:rPr lang="en-CA" dirty="0">
                <a:hlinkClick r:id="rId7"/>
              </a:rPr>
              <a:t>http://</a:t>
            </a:r>
            <a:r>
              <a:rPr lang="en-CA" dirty="0" smtClean="0">
                <a:hlinkClick r:id="rId7"/>
              </a:rPr>
              <a:t>montaraventures.com/blog/wp-content/uploads/2008/07/cash.jpg</a:t>
            </a:r>
            <a:endParaRPr lang="en-CA" dirty="0" smtClean="0"/>
          </a:p>
          <a:p>
            <a:r>
              <a:rPr lang="en-CA" dirty="0">
                <a:hlinkClick r:id="rId8"/>
              </a:rPr>
              <a:t>http://</a:t>
            </a:r>
            <a:r>
              <a:rPr lang="en-CA" dirty="0" smtClean="0">
                <a:hlinkClick r:id="rId8"/>
              </a:rPr>
              <a:t>www.investopedia.com/university/credit-crisis/credit-crisis6.asp#axzz1gHKmpeA8</a:t>
            </a:r>
            <a:endParaRPr lang="en-CA" dirty="0" smtClean="0"/>
          </a:p>
          <a:p>
            <a:r>
              <a:rPr lang="en-CA" dirty="0">
                <a:hlinkClick r:id="rId9"/>
              </a:rPr>
              <a:t>http://</a:t>
            </a:r>
            <a:r>
              <a:rPr lang="en-CA" dirty="0" smtClean="0">
                <a:hlinkClick r:id="rId9"/>
              </a:rPr>
              <a:t>www.etftrends.com/wp-content/uploads/2011/03/89690020.jpg</a:t>
            </a:r>
            <a:endParaRPr lang="en-CA" dirty="0" smtClean="0"/>
          </a:p>
          <a:p>
            <a:r>
              <a:rPr lang="en-CA" dirty="0"/>
              <a:t>http://chineseculture.about.com/od/thechinesegovernment/a/Chinaeconomy.htm</a:t>
            </a:r>
            <a:endParaRPr lang="en-CA" dirty="0" smtClean="0"/>
          </a:p>
          <a:p>
            <a:r>
              <a:rPr lang="en-CA" dirty="0">
                <a:hlinkClick r:id="rId10"/>
              </a:rPr>
              <a:t>http://</a:t>
            </a:r>
            <a:r>
              <a:rPr lang="en-CA" dirty="0" smtClean="0">
                <a:hlinkClick r:id="rId10"/>
              </a:rPr>
              <a:t>useconomy.about.com/od/criticalssues/a/prevent_crisis.htm</a:t>
            </a:r>
            <a:endParaRPr lang="en-CA" dirty="0" smtClean="0"/>
          </a:p>
          <a:p>
            <a:r>
              <a:rPr lang="en-CA" dirty="0">
                <a:hlinkClick r:id="rId11"/>
              </a:rPr>
              <a:t>http://1.bp.blogspot.com/-</a:t>
            </a:r>
            <a:r>
              <a:rPr lang="en-CA" dirty="0" smtClean="0">
                <a:hlinkClick r:id="rId11"/>
              </a:rPr>
              <a:t>2FG83aU9vWo/TiIS19I9XOI/AAAAAAAAPA8/H_qkTTVDn_o/s400/best-debt-relief-15.jpg</a:t>
            </a:r>
            <a:endParaRPr lang="en-CA" dirty="0" smtClean="0"/>
          </a:p>
          <a:p>
            <a:r>
              <a:rPr lang="en-CA" dirty="0">
                <a:hlinkClick r:id="rId12"/>
              </a:rPr>
              <a:t>http://</a:t>
            </a:r>
            <a:r>
              <a:rPr lang="en-CA" dirty="0" smtClean="0">
                <a:hlinkClick r:id="rId12"/>
              </a:rPr>
              <a:t>www.biojobblog.com/uploads/image/bailout.gif</a:t>
            </a:r>
            <a:endParaRPr lang="en-CA" dirty="0" smtClean="0"/>
          </a:p>
          <a:p>
            <a:r>
              <a:rPr lang="en-CA" dirty="0">
                <a:hlinkClick r:id="rId13"/>
              </a:rPr>
              <a:t>http://</a:t>
            </a:r>
            <a:r>
              <a:rPr lang="en-CA" dirty="0" smtClean="0">
                <a:hlinkClick r:id="rId13"/>
              </a:rPr>
              <a:t>www.globalissues.org/article/768/global-financial-crisis#Dealingwithrecession</a:t>
            </a:r>
            <a:endParaRPr lang="en-CA" dirty="0" smtClean="0"/>
          </a:p>
          <a:p>
            <a:r>
              <a:rPr lang="en-CA" dirty="0">
                <a:hlinkClick r:id="rId14"/>
              </a:rPr>
              <a:t>http://</a:t>
            </a:r>
            <a:r>
              <a:rPr lang="en-CA" dirty="0" smtClean="0">
                <a:hlinkClick r:id="rId14"/>
              </a:rPr>
              <a:t>higheredstrategy.com/wp-content/uploads/2011/08/ImageProxyServlet.jpeg</a:t>
            </a:r>
            <a:endParaRPr lang="en-CA" dirty="0" smtClean="0"/>
          </a:p>
          <a:p>
            <a:r>
              <a:rPr lang="en-CA" dirty="0">
                <a:hlinkClick r:id="rId15"/>
              </a:rPr>
              <a:t>http://</a:t>
            </a:r>
            <a:r>
              <a:rPr lang="en-CA" dirty="0" smtClean="0">
                <a:hlinkClick r:id="rId15"/>
              </a:rPr>
              <a:t>static4.depositphotos.com/1009112/353/i/450/dep_3531026-Economy-Recession-Concept.jpg</a:t>
            </a:r>
            <a:endParaRPr lang="en-CA" dirty="0" smtClean="0"/>
          </a:p>
          <a:p>
            <a:r>
              <a:rPr lang="en-CA" dirty="0"/>
              <a:t>http://english.peopledaily.com.cn/90001/90778/7275661.html</a:t>
            </a:r>
            <a:endParaRPr lang="en-CA" dirty="0" smtClean="0"/>
          </a:p>
          <a:p>
            <a:r>
              <a:rPr lang="en-CA" dirty="0">
                <a:hlinkClick r:id="rId16"/>
              </a:rPr>
              <a:t>http://</a:t>
            </a:r>
            <a:r>
              <a:rPr lang="en-CA" dirty="0" smtClean="0">
                <a:hlinkClick r:id="rId16"/>
              </a:rPr>
              <a:t>www.free-press-release.com/members/members_pic/200906/img/1246237171.jpg</a:t>
            </a:r>
            <a:endParaRPr lang="en-CA" dirty="0" smtClean="0"/>
          </a:p>
          <a:p>
            <a:r>
              <a:rPr lang="en-CA" dirty="0">
                <a:hlinkClick r:id="rId17"/>
              </a:rPr>
              <a:t>http://</a:t>
            </a:r>
            <a:r>
              <a:rPr lang="en-CA" dirty="0" smtClean="0">
                <a:hlinkClick r:id="rId17"/>
              </a:rPr>
              <a:t>www.cse-assoc.com/wp-content/uploads/2011/09/businessrecession.jpg</a:t>
            </a:r>
            <a:endParaRPr lang="en-CA" dirty="0" smtClean="0"/>
          </a:p>
          <a:p>
            <a:r>
              <a:rPr lang="en-CA" dirty="0">
                <a:hlinkClick r:id="rId18"/>
              </a:rPr>
              <a:t>http://www.canstar.com.au/global-financial-crisis</a:t>
            </a:r>
            <a:r>
              <a:rPr lang="en-CA" dirty="0" smtClean="0">
                <a:hlinkClick r:id="rId18"/>
              </a:rPr>
              <a:t>/</a:t>
            </a:r>
            <a:endParaRPr lang="en-CA" dirty="0" smtClean="0"/>
          </a:p>
          <a:p>
            <a:r>
              <a:rPr lang="en-CA" dirty="0">
                <a:hlinkClick r:id="rId19"/>
              </a:rPr>
              <a:t>http://</a:t>
            </a:r>
            <a:r>
              <a:rPr lang="en-CA" dirty="0" smtClean="0">
                <a:hlinkClick r:id="rId19"/>
              </a:rPr>
              <a:t>omiusajpic.org/files/2009/05/2007082750430801.jpg</a:t>
            </a:r>
            <a:endParaRPr lang="en-CA" dirty="0" smtClean="0"/>
          </a:p>
          <a:p>
            <a:r>
              <a:rPr lang="en-CA" dirty="0">
                <a:hlinkClick r:id="rId20"/>
              </a:rPr>
              <a:t>http://</a:t>
            </a:r>
            <a:r>
              <a:rPr lang="en-CA" dirty="0" smtClean="0">
                <a:hlinkClick r:id="rId20"/>
              </a:rPr>
              <a:t>www.zerohedge.com/contributed/three-charts-explaining-financial-crisis</a:t>
            </a:r>
            <a:endParaRPr lang="en-CA" dirty="0" smtClean="0"/>
          </a:p>
          <a:p>
            <a:r>
              <a:rPr lang="en-CA" dirty="0">
                <a:hlinkClick r:id="rId21"/>
              </a:rPr>
              <a:t>http://www.theindianblogger.com/problems/reasons-for-global-recession-in-plain-simple-english</a:t>
            </a:r>
            <a:r>
              <a:rPr lang="en-CA" dirty="0" smtClean="0">
                <a:hlinkClick r:id="rId21"/>
              </a:rPr>
              <a:t>/</a:t>
            </a:r>
            <a:endParaRPr lang="en-CA" dirty="0" smtClean="0"/>
          </a:p>
          <a:p>
            <a:r>
              <a:rPr lang="en-CA" dirty="0">
                <a:hlinkClick r:id="rId22"/>
              </a:rPr>
              <a:t>http://</a:t>
            </a:r>
            <a:r>
              <a:rPr lang="en-CA" dirty="0" smtClean="0">
                <a:hlinkClick r:id="rId22"/>
              </a:rPr>
              <a:t>8acollective.com/finance/causes-of-global-financial-crisis.html</a:t>
            </a:r>
            <a:endParaRPr lang="en-CA" dirty="0" smtClean="0"/>
          </a:p>
          <a:p>
            <a:r>
              <a:rPr lang="en-CA" dirty="0"/>
              <a:t>http://www.odi.org.uk/resources/docs/3339.pdf</a:t>
            </a:r>
          </a:p>
        </p:txBody>
      </p:sp>
    </p:spTree>
    <p:extLst>
      <p:ext uri="{BB962C8B-B14F-4D97-AF65-F5344CB8AC3E}">
        <p14:creationId xmlns:p14="http://schemas.microsoft.com/office/powerpoint/2010/main" xmlns="" val="13218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Global Financial Crisis?</a:t>
            </a:r>
            <a:endParaRPr lang="en-CA" dirty="0"/>
          </a:p>
        </p:txBody>
      </p:sp>
      <p:sp>
        <p:nvSpPr>
          <p:cNvPr id="3" name="Content Placeholder 2"/>
          <p:cNvSpPr>
            <a:spLocks noGrp="1"/>
          </p:cNvSpPr>
          <p:nvPr>
            <p:ph idx="1"/>
          </p:nvPr>
        </p:nvSpPr>
        <p:spPr>
          <a:xfrm>
            <a:off x="395536" y="2204864"/>
            <a:ext cx="7620000" cy="4800600"/>
          </a:xfrm>
        </p:spPr>
        <p:txBody>
          <a:bodyPr>
            <a:normAutofit/>
          </a:bodyPr>
          <a:lstStyle/>
          <a:p>
            <a:pPr marL="114300" indent="0">
              <a:buNone/>
            </a:pPr>
            <a:r>
              <a:rPr lang="en-US" dirty="0" smtClean="0"/>
              <a:t>The Global financial crisis is believed to be the largest financial crisis after the “The Great Depression”.  The crisis started becoming visible from 2007 when US investors started to loose confidence in sub-prime mortgages causing the liquidity crisis. This led to injection of large amounts of capitals by the US Federal Bank into the financial markets. As the crisis worsened stock markets began to fall, large financial institution starting collapsing in  the wealthiest nations greatly effecting the global economy.</a:t>
            </a:r>
          </a:p>
          <a:p>
            <a:pPr marL="114300" indent="0">
              <a:buNone/>
            </a:pPr>
            <a:r>
              <a:rPr lang="en-US" sz="1400" dirty="0" smtClean="0">
                <a:solidFill>
                  <a:schemeClr val="tx2"/>
                </a:solidFill>
              </a:rPr>
              <a:t>Summary:</a:t>
            </a:r>
          </a:p>
          <a:p>
            <a:pPr marL="114300" indent="0" algn="ctr">
              <a:buNone/>
            </a:pPr>
            <a:r>
              <a:rPr lang="en-US" sz="1400" dirty="0">
                <a:solidFill>
                  <a:schemeClr val="tx2"/>
                </a:solidFill>
                <a:latin typeface="Arial" charset="0"/>
              </a:rPr>
              <a:t>Low  interest rates, high leverage and overconfidence led to the creation of bubbles </a:t>
            </a:r>
            <a:r>
              <a:rPr lang="en-US" sz="1400" dirty="0" smtClean="0">
                <a:solidFill>
                  <a:schemeClr val="tx2"/>
                </a:solidFill>
                <a:latin typeface="Arial" charset="0"/>
              </a:rPr>
              <a:t> in the housing market sector which later on burst</a:t>
            </a:r>
            <a:endParaRPr lang="en-US" sz="1400" dirty="0">
              <a:solidFill>
                <a:schemeClr val="tx2"/>
              </a:solidFill>
              <a:latin typeface="Arial" charset="0"/>
            </a:endParaRPr>
          </a:p>
          <a:p>
            <a:pPr marL="114300" indent="0">
              <a:buNone/>
            </a:pPr>
            <a:endParaRPr lang="en-US" sz="1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76256" y="877698"/>
            <a:ext cx="1572766" cy="1310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533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3441"/>
            <a:ext cx="7620000" cy="1143000"/>
          </a:xfrm>
        </p:spPr>
        <p:txBody>
          <a:bodyPr/>
          <a:lstStyle/>
          <a:p>
            <a:r>
              <a:rPr lang="en-US" dirty="0" smtClean="0"/>
              <a:t>Where it Began?</a:t>
            </a:r>
            <a:endParaRPr lang="en-CA" dirty="0"/>
          </a:p>
        </p:txBody>
      </p:sp>
      <p:sp>
        <p:nvSpPr>
          <p:cNvPr id="3" name="Content Placeholder 2"/>
          <p:cNvSpPr>
            <a:spLocks noGrp="1"/>
          </p:cNvSpPr>
          <p:nvPr>
            <p:ph idx="1"/>
          </p:nvPr>
        </p:nvSpPr>
        <p:spPr>
          <a:xfrm>
            <a:off x="323528" y="1700809"/>
            <a:ext cx="6879267" cy="4800600"/>
          </a:xfrm>
        </p:spPr>
        <p:txBody>
          <a:bodyPr>
            <a:normAutofit fontScale="92500" lnSpcReduction="10000"/>
          </a:bodyPr>
          <a:lstStyle/>
          <a:p>
            <a:pPr marL="114300" indent="0">
              <a:buNone/>
            </a:pPr>
            <a:r>
              <a:rPr lang="en-US" dirty="0" smtClean="0"/>
              <a:t>According to many economists the root cause of this crisis originally began from United States.  During the early 20</a:t>
            </a:r>
            <a:r>
              <a:rPr lang="en-US" baseline="30000" dirty="0" smtClean="0"/>
              <a:t>th</a:t>
            </a:r>
            <a:r>
              <a:rPr lang="en-US" dirty="0" smtClean="0"/>
              <a:t> century, the American real estate sector was booming taking their economy to a new level. Large inflows of foreign liquid funds and all time low interest rate lead to lenient credit conditions. Banks and loan providing agencies broaden their loan disbursement making easier for people to take property loans. In results this allowed people who came under NINJA (No Income, No Job, No Assets) category  get loans easily. The increasing number of house loans lead to the increased demand for property purchases raising the house prices in the US. Americans who had taken out sub-prime loans later on realized they were unable to pay back their mortgage. This caused large number  of defaults in house loans </a:t>
            </a:r>
            <a:r>
              <a:rPr lang="en-CA" dirty="0" smtClean="0"/>
              <a:t>, Banks </a:t>
            </a:r>
            <a:r>
              <a:rPr lang="en-CA" dirty="0"/>
              <a:t>were faced with a situation where the repossessed </a:t>
            </a:r>
            <a:r>
              <a:rPr lang="en-CA" dirty="0" smtClean="0"/>
              <a:t>houses </a:t>
            </a:r>
            <a:r>
              <a:rPr lang="en-CA" dirty="0"/>
              <a:t>and land </a:t>
            </a:r>
            <a:r>
              <a:rPr lang="en-CA" dirty="0" smtClean="0"/>
              <a:t>were </a:t>
            </a:r>
            <a:r>
              <a:rPr lang="en-CA" dirty="0"/>
              <a:t>worth less on today's market than the bank had loaned out </a:t>
            </a:r>
            <a:r>
              <a:rPr lang="en-CA" dirty="0" smtClean="0"/>
              <a:t>originally leading banks to face liquidity crisis.</a:t>
            </a:r>
            <a:endParaRPr lang="en-US" dirty="0" smtClean="0"/>
          </a:p>
          <a:p>
            <a:endParaRPr lang="en-CA"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260649"/>
            <a:ext cx="1920214"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351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GDP Real Growth 2009</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1747838"/>
            <a:ext cx="7620000" cy="336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2051720" y="5670540"/>
            <a:ext cx="7554416" cy="369332"/>
          </a:xfrm>
          <a:prstGeom prst="rect">
            <a:avLst/>
          </a:prstGeom>
          <a:noFill/>
        </p:spPr>
        <p:txBody>
          <a:bodyPr wrap="square" rtlCol="0">
            <a:spAutoFit/>
          </a:bodyPr>
          <a:lstStyle/>
          <a:p>
            <a:r>
              <a:rPr lang="en-US" dirty="0" smtClean="0"/>
              <a:t>Countries shown in in brown are facing recession</a:t>
            </a:r>
            <a:endParaRPr lang="en-CA" dirty="0"/>
          </a:p>
        </p:txBody>
      </p:sp>
    </p:spTree>
    <p:extLst>
      <p:ext uri="{BB962C8B-B14F-4D97-AF65-F5344CB8AC3E}">
        <p14:creationId xmlns:p14="http://schemas.microsoft.com/office/powerpoint/2010/main" xmlns="" val="392557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14" y="284923"/>
            <a:ext cx="7620000" cy="1143000"/>
          </a:xfrm>
        </p:spPr>
        <p:txBody>
          <a:bodyPr/>
          <a:lstStyle/>
          <a:p>
            <a:r>
              <a:rPr lang="en-US" dirty="0" smtClean="0"/>
              <a:t>During the Recession</a:t>
            </a:r>
            <a:endParaRPr lang="en-CA" dirty="0"/>
          </a:p>
        </p:txBody>
      </p:sp>
      <p:sp>
        <p:nvSpPr>
          <p:cNvPr id="3" name="Content Placeholder 2"/>
          <p:cNvSpPr>
            <a:spLocks noGrp="1"/>
          </p:cNvSpPr>
          <p:nvPr>
            <p:ph idx="1"/>
          </p:nvPr>
        </p:nvSpPr>
        <p:spPr/>
        <p:txBody>
          <a:bodyPr>
            <a:normAutofit/>
          </a:bodyPr>
          <a:lstStyle/>
          <a:p>
            <a:pPr marL="114300" indent="0">
              <a:buNone/>
            </a:pPr>
            <a:r>
              <a:rPr lang="en-CA" dirty="0" smtClean="0"/>
              <a:t>When an economy is weak or is going through a recession like the US &amp; majority of the European regions at this time, most governments have done the following to support their economy during the crisis:</a:t>
            </a:r>
            <a:endParaRPr lang="en-CA" dirty="0"/>
          </a:p>
          <a:p>
            <a:r>
              <a:rPr lang="en-CA" dirty="0" smtClean="0"/>
              <a:t>At </a:t>
            </a:r>
            <a:r>
              <a:rPr lang="en-CA" dirty="0"/>
              <a:t>such times governments attempt to stimulate the economy. Standard macroeconomic policy includes policies to</a:t>
            </a:r>
          </a:p>
          <a:p>
            <a:r>
              <a:rPr lang="en-CA" dirty="0"/>
              <a:t>Increase borrowing,</a:t>
            </a:r>
          </a:p>
          <a:p>
            <a:r>
              <a:rPr lang="en-CA" dirty="0"/>
              <a:t>Reduce interest rates,</a:t>
            </a:r>
          </a:p>
          <a:p>
            <a:r>
              <a:rPr lang="en-CA" dirty="0"/>
              <a:t>Reduce taxes, and</a:t>
            </a:r>
          </a:p>
          <a:p>
            <a:r>
              <a:rPr lang="en-CA" dirty="0"/>
              <a:t>Spend on public works such as infrastructure</a:t>
            </a:r>
            <a:r>
              <a:rPr lang="en-CA" dirty="0" smtClean="0"/>
              <a:t>.</a:t>
            </a:r>
          </a:p>
          <a:p>
            <a:endParaRPr lang="en-CA" dirty="0" smtClean="0"/>
          </a:p>
          <a:p>
            <a:pPr marL="114300" indent="0" algn="ctr">
              <a:buNone/>
            </a:pPr>
            <a:r>
              <a:rPr lang="en-CA" sz="1800" dirty="0" smtClean="0"/>
              <a:t>Countries that have applied some of the above facts are: South Korea, Japan, China, England, European countries and many others</a:t>
            </a:r>
            <a:endParaRPr lang="en-CA"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6295" y="4031788"/>
            <a:ext cx="1542825" cy="1044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64389" y="404664"/>
            <a:ext cx="1324731" cy="992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639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548680"/>
            <a:ext cx="7560840" cy="5930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533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Government’s Response</a:t>
            </a:r>
            <a:endParaRPr lang="en-CA" dirty="0"/>
          </a:p>
        </p:txBody>
      </p:sp>
      <p:sp>
        <p:nvSpPr>
          <p:cNvPr id="3" name="Content Placeholder 2"/>
          <p:cNvSpPr>
            <a:spLocks noGrp="1"/>
          </p:cNvSpPr>
          <p:nvPr>
            <p:ph idx="1"/>
          </p:nvPr>
        </p:nvSpPr>
        <p:spPr>
          <a:xfrm>
            <a:off x="467544" y="1772816"/>
            <a:ext cx="7620000" cy="4800600"/>
          </a:xfrm>
        </p:spPr>
        <p:txBody>
          <a:bodyPr>
            <a:normAutofit/>
          </a:bodyPr>
          <a:lstStyle/>
          <a:p>
            <a:pPr>
              <a:spcBef>
                <a:spcPct val="0"/>
              </a:spcBef>
              <a:buClr>
                <a:srgbClr val="FF0000"/>
              </a:buClr>
              <a:buSzPct val="95000"/>
              <a:buBlip>
                <a:blip r:embed="rId2"/>
              </a:buBlip>
            </a:pPr>
            <a:r>
              <a:rPr lang="en-US" sz="2000" dirty="0" smtClean="0">
                <a:solidFill>
                  <a:srgbClr val="000000"/>
                </a:solidFill>
                <a:latin typeface="Arial" charset="0"/>
              </a:rPr>
              <a:t>Lowered Interest rates</a:t>
            </a:r>
          </a:p>
          <a:p>
            <a:pPr>
              <a:spcBef>
                <a:spcPct val="0"/>
              </a:spcBef>
              <a:buClr>
                <a:srgbClr val="FF0000"/>
              </a:buClr>
              <a:buSzPct val="95000"/>
              <a:buBlip>
                <a:blip r:embed="rId2"/>
              </a:buBlip>
            </a:pPr>
            <a:r>
              <a:rPr lang="en-US" sz="2000" dirty="0" smtClean="0">
                <a:solidFill>
                  <a:srgbClr val="000000"/>
                </a:solidFill>
                <a:latin typeface="Arial" charset="0"/>
              </a:rPr>
              <a:t>Increase Money supply</a:t>
            </a:r>
          </a:p>
          <a:p>
            <a:pPr>
              <a:spcBef>
                <a:spcPct val="0"/>
              </a:spcBef>
              <a:buClr>
                <a:srgbClr val="FF0000"/>
              </a:buClr>
              <a:buSzPct val="95000"/>
              <a:buBlip>
                <a:blip r:embed="rId2"/>
              </a:buBlip>
            </a:pPr>
            <a:r>
              <a:rPr lang="en-US" sz="2000" dirty="0" smtClean="0">
                <a:solidFill>
                  <a:srgbClr val="000000"/>
                </a:solidFill>
                <a:latin typeface="Arial" charset="0"/>
              </a:rPr>
              <a:t>Some government reduced their taxes &amp; increased investment to save their economy from going further in to a recession</a:t>
            </a:r>
          </a:p>
          <a:p>
            <a:pPr>
              <a:spcBef>
                <a:spcPct val="0"/>
              </a:spcBef>
              <a:buClr>
                <a:srgbClr val="FF0000"/>
              </a:buClr>
              <a:buSzPct val="95000"/>
              <a:buBlip>
                <a:blip r:embed="rId2"/>
              </a:buBlip>
            </a:pPr>
            <a:r>
              <a:rPr lang="en-US" sz="2000" dirty="0" smtClean="0">
                <a:solidFill>
                  <a:srgbClr val="000000"/>
                </a:solidFill>
                <a:latin typeface="Arial" charset="0"/>
              </a:rPr>
              <a:t>Many governments have used past examples like “The Great Depression” to tackle the current crisis by apply Keynes theory and reacting quickly to save further damage to the economy</a:t>
            </a:r>
          </a:p>
          <a:p>
            <a:pPr>
              <a:spcBef>
                <a:spcPct val="0"/>
              </a:spcBef>
              <a:buClr>
                <a:srgbClr val="FF0000"/>
              </a:buClr>
              <a:buSzPct val="95000"/>
              <a:buBlip>
                <a:blip r:embed="rId2"/>
              </a:buBlip>
            </a:pPr>
            <a:r>
              <a:rPr lang="en-US" sz="2000" dirty="0" smtClean="0">
                <a:solidFill>
                  <a:srgbClr val="000000"/>
                </a:solidFill>
                <a:latin typeface="Arial" charset="0"/>
              </a:rPr>
              <a:t>Liquidity to banking systems had been provided by Central Banks for their continuous functioning</a:t>
            </a:r>
          </a:p>
          <a:p>
            <a:pPr>
              <a:spcBef>
                <a:spcPct val="0"/>
              </a:spcBef>
              <a:buClr>
                <a:srgbClr val="FF0000"/>
              </a:buClr>
              <a:buSzPct val="95000"/>
              <a:buBlip>
                <a:blip r:embed="rId2"/>
              </a:buBlip>
            </a:pPr>
            <a:r>
              <a:rPr lang="en-US" sz="2000" dirty="0" smtClean="0">
                <a:solidFill>
                  <a:srgbClr val="000000"/>
                </a:solidFill>
                <a:latin typeface="Arial" charset="0"/>
              </a:rPr>
              <a:t>Central </a:t>
            </a:r>
            <a:r>
              <a:rPr lang="en-US" sz="2000" dirty="0">
                <a:solidFill>
                  <a:srgbClr val="000000"/>
                </a:solidFill>
                <a:latin typeface="Arial" charset="0"/>
              </a:rPr>
              <a:t>banks stepped in and provided liquidity to the banking system allowing it to keep </a:t>
            </a:r>
            <a:r>
              <a:rPr lang="en-US" sz="2000" dirty="0" smtClean="0">
                <a:solidFill>
                  <a:srgbClr val="000000"/>
                </a:solidFill>
                <a:latin typeface="Arial" charset="0"/>
              </a:rPr>
              <a:t>functioning</a:t>
            </a:r>
          </a:p>
          <a:p>
            <a:pPr>
              <a:spcBef>
                <a:spcPct val="0"/>
              </a:spcBef>
              <a:buClr>
                <a:srgbClr val="FF0000"/>
              </a:buClr>
              <a:buSzPct val="95000"/>
              <a:buBlip>
                <a:blip r:embed="rId2"/>
              </a:buBlip>
            </a:pPr>
            <a:r>
              <a:rPr lang="en-US" sz="2000" dirty="0" smtClean="0">
                <a:solidFill>
                  <a:srgbClr val="000000"/>
                </a:solidFill>
                <a:latin typeface="Arial" charset="0"/>
              </a:rPr>
              <a:t>Many large financial institution had been provided with bail out packages</a:t>
            </a:r>
            <a:endParaRPr lang="en-C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16216" y="260648"/>
            <a:ext cx="1652588" cy="1647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242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386738"/>
            <a:ext cx="8184726" cy="6066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583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7620000" cy="1143000"/>
          </a:xfrm>
        </p:spPr>
        <p:txBody>
          <a:bodyPr/>
          <a:lstStyle/>
          <a:p>
            <a:r>
              <a:rPr lang="en-US" sz="4400" dirty="0" smtClean="0"/>
              <a:t>Effecting the Global Economy</a:t>
            </a:r>
            <a:endParaRPr lang="en-CA" sz="4400" dirty="0"/>
          </a:p>
        </p:txBody>
      </p:sp>
      <p:sp>
        <p:nvSpPr>
          <p:cNvPr id="3" name="Content Placeholder 2"/>
          <p:cNvSpPr>
            <a:spLocks noGrp="1"/>
          </p:cNvSpPr>
          <p:nvPr>
            <p:ph idx="1"/>
          </p:nvPr>
        </p:nvSpPr>
        <p:spPr>
          <a:xfrm>
            <a:off x="16785" y="1844824"/>
            <a:ext cx="7620000" cy="4800600"/>
          </a:xfrm>
        </p:spPr>
        <p:txBody>
          <a:bodyPr>
            <a:normAutofit fontScale="92500" lnSpcReduction="10000"/>
          </a:bodyPr>
          <a:lstStyle/>
          <a:p>
            <a:r>
              <a:rPr lang="en-CA" dirty="0"/>
              <a:t>Weaker export revenues</a:t>
            </a:r>
          </a:p>
          <a:p>
            <a:r>
              <a:rPr lang="en-CA" dirty="0"/>
              <a:t> More pressures on current accounts and balance of payments</a:t>
            </a:r>
          </a:p>
          <a:p>
            <a:r>
              <a:rPr lang="en-CA" dirty="0"/>
              <a:t> Lower investment and growth rates</a:t>
            </a:r>
          </a:p>
          <a:p>
            <a:r>
              <a:rPr lang="en-CA" dirty="0"/>
              <a:t>Higher rates of unemployment</a:t>
            </a:r>
          </a:p>
          <a:p>
            <a:r>
              <a:rPr lang="en-CA" dirty="0" smtClean="0"/>
              <a:t>Financial </a:t>
            </a:r>
            <a:r>
              <a:rPr lang="en-CA" dirty="0"/>
              <a:t>Contagion and spillovers for stock markets </a:t>
            </a:r>
            <a:endParaRPr lang="en-CA" dirty="0" smtClean="0"/>
          </a:p>
          <a:p>
            <a:r>
              <a:rPr lang="en-CA" dirty="0" smtClean="0"/>
              <a:t>Commercial lending would decrease, Banks </a:t>
            </a:r>
            <a:r>
              <a:rPr lang="en-CA" dirty="0"/>
              <a:t>under pressure in developed countries may not lend as much, due to the risk </a:t>
            </a:r>
            <a:r>
              <a:rPr lang="en-CA" dirty="0" smtClean="0"/>
              <a:t>emerging </a:t>
            </a:r>
            <a:r>
              <a:rPr lang="en-CA" dirty="0"/>
              <a:t>countries </a:t>
            </a:r>
            <a:r>
              <a:rPr lang="en-CA" dirty="0" smtClean="0"/>
              <a:t>may </a:t>
            </a:r>
            <a:r>
              <a:rPr lang="en-CA" dirty="0"/>
              <a:t>default their debt </a:t>
            </a:r>
            <a:endParaRPr lang="en-CA" dirty="0" smtClean="0"/>
          </a:p>
          <a:p>
            <a:r>
              <a:rPr lang="en-CA" dirty="0"/>
              <a:t>Aid budgets under pressure due to debt problems &amp; weak fiscal </a:t>
            </a:r>
            <a:r>
              <a:rPr lang="en-CA" dirty="0" smtClean="0"/>
              <a:t>positions</a:t>
            </a:r>
          </a:p>
          <a:p>
            <a:r>
              <a:rPr lang="en-CA" dirty="0"/>
              <a:t>Countries with significant exports large effected nations like USA &amp; </a:t>
            </a:r>
            <a:r>
              <a:rPr lang="en-CA" dirty="0" smtClean="0"/>
              <a:t>Europe</a:t>
            </a:r>
          </a:p>
          <a:p>
            <a:r>
              <a:rPr lang="en-CA" dirty="0"/>
              <a:t>Countries exporting products whose prices are affected or prices with high income </a:t>
            </a:r>
            <a:r>
              <a:rPr lang="en-CA" dirty="0" smtClean="0"/>
              <a:t>elasticity</a:t>
            </a:r>
          </a:p>
          <a:p>
            <a:endParaRPr lang="en-CA"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4288" y="620688"/>
            <a:ext cx="1161018" cy="1157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5852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1003</TotalTime>
  <Words>1084</Words>
  <Application>Microsoft Office PowerPoint</Application>
  <PresentationFormat>全屏显示(4:3)</PresentationFormat>
  <Paragraphs>104</Paragraphs>
  <Slides>14</Slides>
  <Notes>1</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Adjacency</vt:lpstr>
      <vt:lpstr>USA &amp; Global Financial Crisis </vt:lpstr>
      <vt:lpstr>What is the Global Financial Crisis?</vt:lpstr>
      <vt:lpstr>Where it Began?</vt:lpstr>
      <vt:lpstr>GDP Real Growth 2009</vt:lpstr>
      <vt:lpstr>During the Recession</vt:lpstr>
      <vt:lpstr>幻灯片 6</vt:lpstr>
      <vt:lpstr>Government’s Response</vt:lpstr>
      <vt:lpstr>幻灯片 8</vt:lpstr>
      <vt:lpstr>Effecting the Global Economy</vt:lpstr>
      <vt:lpstr>Impact of the Crisis</vt:lpstr>
      <vt:lpstr>Foreign Countries Respond</vt:lpstr>
      <vt:lpstr>Investments from the US Treasury </vt:lpstr>
      <vt:lpstr>Was Prevention an Option?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Financial Crisis</dc:title>
  <dc:creator>~Junaid~</dc:creator>
  <cp:lastModifiedBy>User</cp:lastModifiedBy>
  <cp:revision>85</cp:revision>
  <cp:lastPrinted>2011-12-12T06:22:39Z</cp:lastPrinted>
  <dcterms:created xsi:type="dcterms:W3CDTF">2011-12-07T20:28:08Z</dcterms:created>
  <dcterms:modified xsi:type="dcterms:W3CDTF">2012-01-09T23:35:32Z</dcterms:modified>
</cp:coreProperties>
</file>