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2"/>
  </p:notesMasterIdLst>
  <p:handoutMasterIdLst>
    <p:handoutMasterId r:id="rId23"/>
  </p:handoutMasterIdLst>
  <p:sldIdLst>
    <p:sldId id="287" r:id="rId2"/>
    <p:sldId id="270" r:id="rId3"/>
    <p:sldId id="271" r:id="rId4"/>
    <p:sldId id="272" r:id="rId5"/>
    <p:sldId id="288" r:id="rId6"/>
    <p:sldId id="273" r:id="rId7"/>
    <p:sldId id="289" r:id="rId8"/>
    <p:sldId id="274" r:id="rId9"/>
    <p:sldId id="290" r:id="rId10"/>
    <p:sldId id="277" r:id="rId11"/>
    <p:sldId id="291" r:id="rId12"/>
    <p:sldId id="278" r:id="rId13"/>
    <p:sldId id="279" r:id="rId14"/>
    <p:sldId id="281" r:id="rId15"/>
    <p:sldId id="292" r:id="rId16"/>
    <p:sldId id="280" r:id="rId17"/>
    <p:sldId id="283" r:id="rId18"/>
    <p:sldId id="284" r:id="rId19"/>
    <p:sldId id="286" r:id="rId20"/>
    <p:sldId id="285" r:id="rId21"/>
  </p:sldIdLst>
  <p:sldSz cx="9144000" cy="6858000" type="screen4x3"/>
  <p:notesSz cx="6858000" cy="9220200"/>
  <p:defaultTextStyle>
    <a:defPPr>
      <a:defRPr lang="en-CA"/>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99CCFF"/>
    <a:srgbClr val="0066CC"/>
    <a:srgbClr val="6600FF"/>
    <a:srgbClr val="0099FF"/>
    <a:srgbClr val="CCFFFF"/>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172" autoAdjust="0"/>
    <p:restoredTop sz="85057" autoAdjust="0"/>
  </p:normalViewPr>
  <p:slideViewPr>
    <p:cSldViewPr>
      <p:cViewPr varScale="1">
        <p:scale>
          <a:sx n="89" d="100"/>
          <a:sy n="89" d="100"/>
        </p:scale>
        <p:origin x="-5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endParaRPr lang="en-CA"/>
          </a:p>
        </p:txBody>
      </p:sp>
      <p:sp>
        <p:nvSpPr>
          <p:cNvPr id="13315"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endParaRPr lang="en-CA"/>
          </a:p>
        </p:txBody>
      </p:sp>
      <p:sp>
        <p:nvSpPr>
          <p:cNvPr id="13316" name="Rectangle 4"/>
          <p:cNvSpPr>
            <a:spLocks noGrp="1" noChangeArrowheads="1"/>
          </p:cNvSpPr>
          <p:nvPr>
            <p:ph type="ftr" sz="quarter" idx="2"/>
          </p:nvPr>
        </p:nvSpPr>
        <p:spPr bwMode="auto">
          <a:xfrm>
            <a:off x="0" y="87598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endParaRPr lang="en-CA"/>
          </a:p>
        </p:txBody>
      </p:sp>
      <p:sp>
        <p:nvSpPr>
          <p:cNvPr id="13317" name="Rectangle 5"/>
          <p:cNvSpPr>
            <a:spLocks noGrp="1" noChangeArrowheads="1"/>
          </p:cNvSpPr>
          <p:nvPr>
            <p:ph type="sldNum" sz="quarter" idx="3"/>
          </p:nvPr>
        </p:nvSpPr>
        <p:spPr bwMode="auto">
          <a:xfrm>
            <a:off x="3886200" y="87598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9FBA2A11-B601-4601-89DB-A17F92F6B83C}" type="slidenum">
              <a:rPr lang="en-CA"/>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endParaRPr lang="en-US"/>
          </a:p>
        </p:txBody>
      </p:sp>
      <p:sp>
        <p:nvSpPr>
          <p:cNvPr id="89091" name="Rectangle 3"/>
          <p:cNvSpPr>
            <a:spLocks noGrp="1" noChangeArrowheads="1"/>
          </p:cNvSpPr>
          <p:nvPr>
            <p:ph type="dt" idx="1"/>
          </p:nvPr>
        </p:nvSpPr>
        <p:spPr bwMode="auto">
          <a:xfrm>
            <a:off x="3884613"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endParaRPr lang="en-US"/>
          </a:p>
        </p:txBody>
      </p:sp>
      <p:sp>
        <p:nvSpPr>
          <p:cNvPr id="89092" name="Rectangle 4"/>
          <p:cNvSpPr>
            <a:spLocks noGrp="1" noRot="1" noChangeAspect="1" noChangeArrowheads="1" noTextEdit="1"/>
          </p:cNvSpPr>
          <p:nvPr>
            <p:ph type="sldImg" idx="2"/>
          </p:nvPr>
        </p:nvSpPr>
        <p:spPr bwMode="auto">
          <a:xfrm>
            <a:off x="1123950" y="692150"/>
            <a:ext cx="4610100" cy="3457575"/>
          </a:xfrm>
          <a:prstGeom prst="rect">
            <a:avLst/>
          </a:prstGeom>
          <a:noFill/>
          <a:ln w="9525">
            <a:solidFill>
              <a:srgbClr val="000000"/>
            </a:solidFill>
            <a:miter lim="800000"/>
            <a:headEnd/>
            <a:tailEnd/>
          </a:ln>
          <a:effectLst/>
        </p:spPr>
      </p:sp>
      <p:sp>
        <p:nvSpPr>
          <p:cNvPr id="89093" name="Rectangle 5"/>
          <p:cNvSpPr>
            <a:spLocks noGrp="1" noChangeArrowheads="1"/>
          </p:cNvSpPr>
          <p:nvPr>
            <p:ph type="body" sz="quarter" idx="3"/>
          </p:nvPr>
        </p:nvSpPr>
        <p:spPr bwMode="auto">
          <a:xfrm>
            <a:off x="685800" y="4379913"/>
            <a:ext cx="5486400" cy="414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9094" name="Rectangle 6"/>
          <p:cNvSpPr>
            <a:spLocks noGrp="1" noChangeArrowheads="1"/>
          </p:cNvSpPr>
          <p:nvPr>
            <p:ph type="ftr" sz="quarter" idx="4"/>
          </p:nvPr>
        </p:nvSpPr>
        <p:spPr bwMode="auto">
          <a:xfrm>
            <a:off x="0" y="875823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endParaRPr lang="en-US"/>
          </a:p>
        </p:txBody>
      </p:sp>
      <p:sp>
        <p:nvSpPr>
          <p:cNvPr id="89095" name="Rectangle 7"/>
          <p:cNvSpPr>
            <a:spLocks noGrp="1" noChangeArrowheads="1"/>
          </p:cNvSpPr>
          <p:nvPr>
            <p:ph type="sldNum" sz="quarter" idx="5"/>
          </p:nvPr>
        </p:nvSpPr>
        <p:spPr bwMode="auto">
          <a:xfrm>
            <a:off x="3884613" y="875823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4ADC7020-7E50-40E1-AF9A-33875FB8469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B38600-0B56-4374-B769-295ECED1696A}" type="slidenum">
              <a:rPr lang="en-US"/>
              <a:pPr/>
              <a:t>15</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631ECC-63E4-46DC-B4EE-E12D2B181142}" type="slidenum">
              <a:rPr lang="en-US"/>
              <a:pPr/>
              <a:t>20</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t>Corollary discharge theory: copy of eye movement commands sent to visual processing center in brain. Then, that center subtracts the movement from the signal it gets from the eyes.</a:t>
            </a:r>
          </a:p>
          <a:p>
            <a:r>
              <a:rPr lang="en-US"/>
              <a:t>Stevens et al. saw the world move in opposite directions because (a) they tried to move their eyes – so their brain sent the movement command to the eye muscles – but (b) their muscles were paralyzed, so didn’t move. But the visual center did not know that the muscles were paralyzed nor that the command was not executed, so it subtracted the specified movement from the signal the retina was sending up the optic nerve to the brain.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FA18-1E57-4E3A-9715-AECD20EA6F37}" type="slidenum">
              <a:rPr lang="en-US" smtClean="0"/>
              <a:pPr/>
              <a:t>‹#›</a:t>
            </a:fld>
            <a:endParaRPr lang="en-US"/>
          </a:p>
        </p:txBody>
      </p:sp>
      <p:sp>
        <p:nvSpPr>
          <p:cNvPr id="7" name="Text Box 7"/>
          <p:cNvSpPr txBox="1">
            <a:spLocks noChangeArrowheads="1"/>
          </p:cNvSpPr>
          <p:nvPr userDrawn="1"/>
        </p:nvSpPr>
        <p:spPr bwMode="auto">
          <a:xfrm>
            <a:off x="0" y="50800"/>
            <a:ext cx="9058275" cy="396875"/>
          </a:xfrm>
          <a:prstGeom prst="rect">
            <a:avLst/>
          </a:prstGeom>
          <a:noFill/>
          <a:ln w="9525">
            <a:noFill/>
            <a:miter lim="800000"/>
            <a:headEnd/>
            <a:tailEnd/>
          </a:ln>
          <a:effectLst/>
        </p:spPr>
        <p:txBody>
          <a:bodyPr wrap="none">
            <a:spAutoFit/>
          </a:bodyPr>
          <a:lstStyle/>
          <a:p>
            <a:pPr eaLnBrk="1" hangingPunct="1"/>
            <a:r>
              <a:rPr lang="en-US" sz="2000">
                <a:solidFill>
                  <a:srgbClr val="6600FF"/>
                </a:solidFill>
                <a:latin typeface="Times New Roman" pitchFamily="18" charset="0"/>
              </a:rPr>
              <a:t>						   	    		     </a:t>
            </a:r>
            <a:fld id="{C03F6357-7F5B-4E4D-8BC9-4DBCF3632E1C}" type="slidenum">
              <a:rPr lang="en-US" sz="1600">
                <a:solidFill>
                  <a:srgbClr val="6600FF"/>
                </a:solidFill>
                <a:latin typeface="Comic Sans MS" pitchFamily="66" charset="0"/>
              </a:rPr>
              <a:pPr eaLnBrk="1" hangingPunct="1"/>
              <a:t>‹#›</a:t>
            </a:fld>
            <a:endParaRPr lang="en-CA" sz="1600">
              <a:solidFill>
                <a:srgbClr val="6600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Case</a:t>
            </a:r>
            <a:endParaRPr lang="en-US"/>
          </a:p>
        </p:txBody>
      </p:sp>
      <p:sp>
        <p:nvSpPr>
          <p:cNvPr id="6" name="Slide Number Placeholder 5"/>
          <p:cNvSpPr>
            <a:spLocks noGrp="1"/>
          </p:cNvSpPr>
          <p:nvPr>
            <p:ph type="sldNum" sz="quarter" idx="12"/>
          </p:nvPr>
        </p:nvSpPr>
        <p:spPr/>
        <p:txBody>
          <a:bodyPr/>
          <a:lstStyle/>
          <a:p>
            <a:fld id="{3D674495-1DDB-41D4-A376-AF7746CBE6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Case</a:t>
            </a:r>
            <a:endParaRPr lang="en-US"/>
          </a:p>
        </p:txBody>
      </p:sp>
      <p:sp>
        <p:nvSpPr>
          <p:cNvPr id="6" name="Slide Number Placeholder 5"/>
          <p:cNvSpPr>
            <a:spLocks noGrp="1"/>
          </p:cNvSpPr>
          <p:nvPr>
            <p:ph type="sldNum" sz="quarter" idx="12"/>
          </p:nvPr>
        </p:nvSpPr>
        <p:spPr/>
        <p:txBody>
          <a:bodyPr/>
          <a:lstStyle/>
          <a:p>
            <a:fld id="{219BA1F3-A987-4B38-8D16-0674376A130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Case</a:t>
            </a:r>
            <a:endParaRPr lang="en-US"/>
          </a:p>
        </p:txBody>
      </p:sp>
      <p:sp>
        <p:nvSpPr>
          <p:cNvPr id="6" name="Slide Number Placeholder 5"/>
          <p:cNvSpPr>
            <a:spLocks noGrp="1"/>
          </p:cNvSpPr>
          <p:nvPr>
            <p:ph type="sldNum" sz="quarter" idx="12"/>
          </p:nvPr>
        </p:nvSpPr>
        <p:spPr/>
        <p:txBody>
          <a:bodyPr/>
          <a:lstStyle/>
          <a:p>
            <a:fld id="{7EA1CC13-84C1-48BC-9EAA-13EA73F6BD8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Case</a:t>
            </a:r>
            <a:endParaRPr lang="en-US"/>
          </a:p>
        </p:txBody>
      </p:sp>
      <p:sp>
        <p:nvSpPr>
          <p:cNvPr id="6" name="Slide Number Placeholder 5"/>
          <p:cNvSpPr>
            <a:spLocks noGrp="1"/>
          </p:cNvSpPr>
          <p:nvPr>
            <p:ph type="sldNum" sz="quarter" idx="12"/>
          </p:nvPr>
        </p:nvSpPr>
        <p:spPr/>
        <p:txBody>
          <a:bodyPr/>
          <a:lstStyle/>
          <a:p>
            <a:fld id="{0296F67A-82ED-4107-B31E-A50DEC96FA3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4">
            <a:lumMod val="60000"/>
            <a:lumOff val="40000"/>
            <a:alpha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Case</a:t>
            </a:r>
            <a:endParaRPr lang="en-US"/>
          </a:p>
        </p:txBody>
      </p:sp>
      <p:sp>
        <p:nvSpPr>
          <p:cNvPr id="7" name="Slide Number Placeholder 6"/>
          <p:cNvSpPr>
            <a:spLocks noGrp="1"/>
          </p:cNvSpPr>
          <p:nvPr>
            <p:ph type="sldNum" sz="quarter" idx="12"/>
          </p:nvPr>
        </p:nvSpPr>
        <p:spPr/>
        <p:txBody>
          <a:bodyPr/>
          <a:lstStyle/>
          <a:p>
            <a:fld id="{89489CAA-2F3E-4285-A0BB-51264B7963B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Case</a:t>
            </a:r>
            <a:endParaRPr lang="en-US"/>
          </a:p>
        </p:txBody>
      </p:sp>
      <p:sp>
        <p:nvSpPr>
          <p:cNvPr id="9" name="Slide Number Placeholder 8"/>
          <p:cNvSpPr>
            <a:spLocks noGrp="1"/>
          </p:cNvSpPr>
          <p:nvPr>
            <p:ph type="sldNum" sz="quarter" idx="12"/>
          </p:nvPr>
        </p:nvSpPr>
        <p:spPr/>
        <p:txBody>
          <a:bodyPr/>
          <a:lstStyle/>
          <a:p>
            <a:fld id="{0876BD92-D4E1-4164-9979-8FD9B3A4E55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Case</a:t>
            </a:r>
            <a:endParaRPr lang="en-US"/>
          </a:p>
        </p:txBody>
      </p:sp>
      <p:sp>
        <p:nvSpPr>
          <p:cNvPr id="5" name="Slide Number Placeholder 4"/>
          <p:cNvSpPr>
            <a:spLocks noGrp="1"/>
          </p:cNvSpPr>
          <p:nvPr>
            <p:ph type="sldNum" sz="quarter" idx="12"/>
          </p:nvPr>
        </p:nvSpPr>
        <p:spPr/>
        <p:txBody>
          <a:bodyPr/>
          <a:lstStyle/>
          <a:p>
            <a:fld id="{B19F3ECA-69B4-4A59-BC55-844ECAF79A6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Case</a:t>
            </a:r>
            <a:endParaRPr lang="en-US"/>
          </a:p>
        </p:txBody>
      </p:sp>
      <p:sp>
        <p:nvSpPr>
          <p:cNvPr id="4" name="Slide Number Placeholder 3"/>
          <p:cNvSpPr>
            <a:spLocks noGrp="1"/>
          </p:cNvSpPr>
          <p:nvPr>
            <p:ph type="sldNum" sz="quarter" idx="12"/>
          </p:nvPr>
        </p:nvSpPr>
        <p:spPr/>
        <p:txBody>
          <a:bodyPr/>
          <a:lstStyle/>
          <a:p>
            <a:fld id="{D20B0AA9-00AD-4EA2-9BA3-D1D8BC2217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Case</a:t>
            </a:r>
            <a:endParaRPr lang="en-US"/>
          </a:p>
        </p:txBody>
      </p:sp>
      <p:sp>
        <p:nvSpPr>
          <p:cNvPr id="7" name="Slide Number Placeholder 6"/>
          <p:cNvSpPr>
            <a:spLocks noGrp="1"/>
          </p:cNvSpPr>
          <p:nvPr>
            <p:ph type="sldNum" sz="quarter" idx="12"/>
          </p:nvPr>
        </p:nvSpPr>
        <p:spPr/>
        <p:txBody>
          <a:bodyPr/>
          <a:lstStyle/>
          <a:p>
            <a:fld id="{849AC00D-5A3A-415C-A332-5045591C383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Case</a:t>
            </a:r>
            <a:endParaRPr lang="en-US"/>
          </a:p>
        </p:txBody>
      </p:sp>
      <p:sp>
        <p:nvSpPr>
          <p:cNvPr id="7" name="Slide Number Placeholder 6"/>
          <p:cNvSpPr>
            <a:spLocks noGrp="1"/>
          </p:cNvSpPr>
          <p:nvPr>
            <p:ph type="sldNum" sz="quarter" idx="12"/>
          </p:nvPr>
        </p:nvSpPr>
        <p:spPr/>
        <p:txBody>
          <a:bodyPr/>
          <a:lstStyle/>
          <a:p>
            <a:fld id="{6AFDDD4A-3570-4DED-9709-6FD0283E1DEE}"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alpha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7F6AD-D269-4A4E-A3AD-CF48B5F744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dt="0"/>
  <p:txStyles>
    <p:titleStyle>
      <a:lvl1pPr algn="l" defTabSz="914400" rtl="0" eaLnBrk="1" latinLnBrk="0" hangingPunct="1">
        <a:spcBef>
          <a:spcPct val="0"/>
        </a:spcBef>
        <a:buNone/>
        <a:defRPr sz="4000" kern="1200">
          <a:solidFill>
            <a:schemeClr val="bg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90000"/>
          </a:schemeClr>
        </a:solidFill>
        <a:effectLst/>
      </p:bgPr>
    </p:bg>
    <p:spTree>
      <p:nvGrpSpPr>
        <p:cNvPr id="1" name=""/>
        <p:cNvGrpSpPr/>
        <p:nvPr/>
      </p:nvGrpSpPr>
      <p:grpSpPr>
        <a:xfrm>
          <a:off x="0" y="0"/>
          <a:ext cx="0" cy="0"/>
          <a:chOff x="0" y="0"/>
          <a:chExt cx="0" cy="0"/>
        </a:xfrm>
      </p:grpSpPr>
      <p:sp>
        <p:nvSpPr>
          <p:cNvPr id="36869" name="Rectangle 5"/>
          <p:cNvSpPr>
            <a:spLocks noGrp="1" noChangeArrowheads="1"/>
          </p:cNvSpPr>
          <p:nvPr>
            <p:ph type="title"/>
          </p:nvPr>
        </p:nvSpPr>
        <p:spPr/>
        <p:txBody>
          <a:bodyPr/>
          <a:lstStyle/>
          <a:p>
            <a:r>
              <a:rPr lang="en-US"/>
              <a:t>Outline</a:t>
            </a:r>
          </a:p>
        </p:txBody>
      </p:sp>
      <p:sp>
        <p:nvSpPr>
          <p:cNvPr id="36870" name="Rectangle 6"/>
          <p:cNvSpPr>
            <a:spLocks noGrp="1" noChangeArrowheads="1"/>
          </p:cNvSpPr>
          <p:nvPr>
            <p:ph idx="1"/>
          </p:nvPr>
        </p:nvSpPr>
        <p:spPr/>
        <p:txBody>
          <a:bodyPr/>
          <a:lstStyle/>
          <a:p>
            <a:pPr marL="609600" indent="-609600">
              <a:lnSpc>
                <a:spcPct val="90000"/>
              </a:lnSpc>
              <a:buFont typeface="Wingdings" pitchFamily="2" charset="2"/>
              <a:buAutoNum type="arabicPeriod"/>
            </a:pPr>
            <a:r>
              <a:rPr lang="en-US" sz="2800"/>
              <a:t>Definition</a:t>
            </a:r>
          </a:p>
          <a:p>
            <a:pPr marL="990600" lvl="1" indent="-533400">
              <a:lnSpc>
                <a:spcPct val="90000"/>
              </a:lnSpc>
              <a:buFont typeface="Wingdings" pitchFamily="2" charset="2"/>
              <a:buAutoNum type="alphaLcPeriod"/>
            </a:pPr>
            <a:r>
              <a:rPr lang="en-US" sz="2400"/>
              <a:t>Case Studies</a:t>
            </a:r>
          </a:p>
          <a:p>
            <a:pPr marL="990600" lvl="1" indent="-533400">
              <a:lnSpc>
                <a:spcPct val="90000"/>
              </a:lnSpc>
              <a:buFont typeface="Wingdings" pitchFamily="2" charset="2"/>
              <a:buAutoNum type="alphaLcPeriod"/>
            </a:pPr>
            <a:r>
              <a:rPr lang="en-US" sz="2400"/>
              <a:t>N=1 Studies</a:t>
            </a:r>
          </a:p>
          <a:p>
            <a:pPr marL="609600" indent="-609600">
              <a:lnSpc>
                <a:spcPct val="90000"/>
              </a:lnSpc>
              <a:buFont typeface="Wingdings" pitchFamily="2" charset="2"/>
              <a:buAutoNum type="arabicPeriod"/>
            </a:pPr>
            <a:r>
              <a:rPr lang="en-US" sz="2800"/>
              <a:t>Advantages of Case Study approach</a:t>
            </a:r>
          </a:p>
          <a:p>
            <a:pPr marL="609600" indent="-609600">
              <a:lnSpc>
                <a:spcPct val="90000"/>
              </a:lnSpc>
              <a:buFont typeface="Wingdings" pitchFamily="2" charset="2"/>
              <a:buAutoNum type="arabicPeriod"/>
            </a:pPr>
            <a:r>
              <a:rPr lang="en-US" sz="2800"/>
              <a:t>Disadvantages of Case Study approach</a:t>
            </a:r>
          </a:p>
          <a:p>
            <a:pPr marL="609600" indent="-609600">
              <a:lnSpc>
                <a:spcPct val="90000"/>
              </a:lnSpc>
              <a:buFont typeface="Wingdings" pitchFamily="2" charset="2"/>
              <a:buAutoNum type="arabicPeriod"/>
            </a:pPr>
            <a:r>
              <a:rPr lang="en-US" sz="2800"/>
              <a:t>Examples of Case Study approach</a:t>
            </a:r>
          </a:p>
        </p:txBody>
      </p:sp>
      <p:sp>
        <p:nvSpPr>
          <p:cNvPr id="5" name="Footer Placeholder 4"/>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Grp="1" noChangeArrowheads="1"/>
          </p:cNvSpPr>
          <p:nvPr>
            <p:ph type="title"/>
          </p:nvPr>
        </p:nvSpPr>
        <p:spPr/>
        <p:txBody>
          <a:bodyPr>
            <a:normAutofit/>
          </a:bodyPr>
          <a:lstStyle/>
          <a:p>
            <a:r>
              <a:rPr lang="en-US"/>
              <a:t>Case Studies - advantages</a:t>
            </a:r>
          </a:p>
        </p:txBody>
      </p:sp>
      <p:sp>
        <p:nvSpPr>
          <p:cNvPr id="26630" name="Rectangle 6"/>
          <p:cNvSpPr>
            <a:spLocks noGrp="1" noChangeArrowheads="1"/>
          </p:cNvSpPr>
          <p:nvPr>
            <p:ph sz="half" idx="1"/>
          </p:nvPr>
        </p:nvSpPr>
        <p:spPr/>
        <p:txBody>
          <a:bodyPr/>
          <a:lstStyle/>
          <a:p>
            <a:r>
              <a:rPr lang="en-US" sz="2400">
                <a:solidFill>
                  <a:srgbClr val="CCCCFF"/>
                </a:solidFill>
              </a:rPr>
              <a:t>Opportunity for clinical innovation</a:t>
            </a:r>
          </a:p>
          <a:p>
            <a:r>
              <a:rPr lang="en-US" sz="2400">
                <a:solidFill>
                  <a:srgbClr val="CCCCFF"/>
                </a:solidFill>
              </a:rPr>
              <a:t>Study rare phenomena</a:t>
            </a:r>
          </a:p>
          <a:p>
            <a:r>
              <a:rPr lang="en-US" sz="2400"/>
              <a:t>Challenge theoretical assumptions</a:t>
            </a:r>
          </a:p>
        </p:txBody>
      </p:sp>
      <p:sp>
        <p:nvSpPr>
          <p:cNvPr id="26631" name="Rectangle 7"/>
          <p:cNvSpPr>
            <a:spLocks noGrp="1" noChangeArrowheads="1"/>
          </p:cNvSpPr>
          <p:nvPr>
            <p:ph sz="half" idx="2"/>
          </p:nvPr>
        </p:nvSpPr>
        <p:spPr/>
        <p:txBody>
          <a:bodyPr/>
          <a:lstStyle/>
          <a:p>
            <a:r>
              <a:rPr lang="en-US" sz="2400"/>
              <a:t>providing a “counter-instance” – a single case that violates a universally-accepted idea. </a:t>
            </a:r>
          </a:p>
          <a:p>
            <a:r>
              <a:rPr lang="en-US" sz="2400"/>
              <a:t>E.g., </a:t>
            </a:r>
            <a:r>
              <a:rPr lang="en-US" sz="2400" i="1"/>
              <a:t>Genie</a:t>
            </a:r>
            <a:r>
              <a:rPr lang="en-US" sz="2400"/>
              <a:t> data tested critical period hypothesis.</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a:bodyPr>
          <a:lstStyle/>
          <a:p>
            <a:r>
              <a:rPr lang="en-US"/>
              <a:t>Case Studies - advantages</a:t>
            </a:r>
          </a:p>
        </p:txBody>
      </p:sp>
      <p:sp>
        <p:nvSpPr>
          <p:cNvPr id="82947" name="Rectangle 3"/>
          <p:cNvSpPr>
            <a:spLocks noGrp="1" noChangeArrowheads="1"/>
          </p:cNvSpPr>
          <p:nvPr>
            <p:ph sz="half" idx="1"/>
          </p:nvPr>
        </p:nvSpPr>
        <p:spPr/>
        <p:txBody>
          <a:bodyPr>
            <a:normAutofit/>
          </a:bodyPr>
          <a:lstStyle/>
          <a:p>
            <a:r>
              <a:rPr lang="en-US" sz="2400">
                <a:solidFill>
                  <a:srgbClr val="CCCCFF"/>
                </a:solidFill>
              </a:rPr>
              <a:t>Opportunity for clinical innovation</a:t>
            </a:r>
          </a:p>
          <a:p>
            <a:r>
              <a:rPr lang="en-US" sz="2400">
                <a:solidFill>
                  <a:srgbClr val="CCCCFF"/>
                </a:solidFill>
              </a:rPr>
              <a:t>Study rare phenomena</a:t>
            </a:r>
          </a:p>
          <a:p>
            <a:r>
              <a:rPr lang="en-US" sz="2400">
                <a:solidFill>
                  <a:srgbClr val="CCCCFF"/>
                </a:solidFill>
              </a:rPr>
              <a:t>Challenge theoretical assumptions</a:t>
            </a:r>
          </a:p>
          <a:p>
            <a:r>
              <a:rPr lang="en-US" sz="2400"/>
              <a:t>Tentative support for a theory</a:t>
            </a:r>
          </a:p>
        </p:txBody>
      </p:sp>
      <p:sp>
        <p:nvSpPr>
          <p:cNvPr id="82948" name="Rectangle 4"/>
          <p:cNvSpPr>
            <a:spLocks noGrp="1" noChangeArrowheads="1"/>
          </p:cNvSpPr>
          <p:nvPr>
            <p:ph sz="half" idx="2"/>
          </p:nvPr>
        </p:nvSpPr>
        <p:spPr/>
        <p:txBody>
          <a:bodyPr>
            <a:normAutofit/>
          </a:bodyPr>
          <a:lstStyle/>
          <a:p>
            <a:r>
              <a:rPr lang="en-US" sz="2400"/>
              <a:t>E.g., patient HM – taken as supporting Atkinson &amp; Shiffrin’s (1968) model of memory</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Grp="1" noChangeArrowheads="1"/>
          </p:cNvSpPr>
          <p:nvPr>
            <p:ph type="title"/>
          </p:nvPr>
        </p:nvSpPr>
        <p:spPr/>
        <p:txBody>
          <a:bodyPr>
            <a:normAutofit/>
          </a:bodyPr>
          <a:lstStyle/>
          <a:p>
            <a:r>
              <a:rPr lang="en-US"/>
              <a:t>Case Studies - advantages</a:t>
            </a:r>
          </a:p>
        </p:txBody>
      </p:sp>
      <p:sp>
        <p:nvSpPr>
          <p:cNvPr id="27654" name="Rectangle 6"/>
          <p:cNvSpPr>
            <a:spLocks noGrp="1" noChangeArrowheads="1"/>
          </p:cNvSpPr>
          <p:nvPr>
            <p:ph sz="half" idx="1"/>
          </p:nvPr>
        </p:nvSpPr>
        <p:spPr/>
        <p:txBody>
          <a:bodyPr>
            <a:normAutofit/>
          </a:bodyPr>
          <a:lstStyle/>
          <a:p>
            <a:r>
              <a:rPr lang="en-US" sz="2400">
                <a:solidFill>
                  <a:srgbClr val="CCCCFF"/>
                </a:solidFill>
              </a:rPr>
              <a:t>Opportunity for clinical innovation</a:t>
            </a:r>
          </a:p>
          <a:p>
            <a:r>
              <a:rPr lang="en-US" sz="2400">
                <a:solidFill>
                  <a:srgbClr val="CCCCFF"/>
                </a:solidFill>
              </a:rPr>
              <a:t>Study rare phenomena</a:t>
            </a:r>
          </a:p>
          <a:p>
            <a:r>
              <a:rPr lang="en-US" sz="2400">
                <a:solidFill>
                  <a:srgbClr val="CCCCFF"/>
                </a:solidFill>
              </a:rPr>
              <a:t>Challenge theoretical assumptions</a:t>
            </a:r>
          </a:p>
          <a:p>
            <a:r>
              <a:rPr lang="en-US" sz="2400">
                <a:solidFill>
                  <a:srgbClr val="CCCCFF"/>
                </a:solidFill>
              </a:rPr>
              <a:t>Tentative support for a theory</a:t>
            </a:r>
          </a:p>
          <a:p>
            <a:r>
              <a:rPr lang="en-US" sz="2400"/>
              <a:t>Complements </a:t>
            </a:r>
            <a:r>
              <a:rPr lang="en-US" sz="2400" i="1"/>
              <a:t>nomothetic</a:t>
            </a:r>
            <a:r>
              <a:rPr lang="en-US" sz="2400"/>
              <a:t> study of behavior</a:t>
            </a:r>
          </a:p>
        </p:txBody>
      </p:sp>
      <p:sp>
        <p:nvSpPr>
          <p:cNvPr id="27655" name="Rectangle 7"/>
          <p:cNvSpPr>
            <a:spLocks noGrp="1" noChangeArrowheads="1"/>
          </p:cNvSpPr>
          <p:nvPr>
            <p:ph sz="half" idx="2"/>
          </p:nvPr>
        </p:nvSpPr>
        <p:spPr/>
        <p:txBody>
          <a:bodyPr>
            <a:normAutofit/>
          </a:bodyPr>
          <a:lstStyle/>
          <a:p>
            <a:r>
              <a:rPr lang="en-US" sz="2400"/>
              <a:t>Allport: clinician wants to know what a given person may do, not what people do “on average”</a:t>
            </a:r>
          </a:p>
          <a:p>
            <a:r>
              <a:rPr lang="en-US" sz="2400" i="1"/>
              <a:t>idiographic</a:t>
            </a:r>
            <a:r>
              <a:rPr lang="en-US" sz="2400"/>
              <a:t> approach (study of an individual) yields details that may lead to new ideas about behavior.</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type="title"/>
          </p:nvPr>
        </p:nvSpPr>
        <p:spPr/>
        <p:txBody>
          <a:bodyPr>
            <a:normAutofit/>
          </a:bodyPr>
          <a:lstStyle/>
          <a:p>
            <a:r>
              <a:rPr lang="en-US"/>
              <a:t>Case Studies - disadvantages</a:t>
            </a:r>
          </a:p>
        </p:txBody>
      </p:sp>
      <p:sp>
        <p:nvSpPr>
          <p:cNvPr id="28678" name="Rectangle 6"/>
          <p:cNvSpPr>
            <a:spLocks noGrp="1" noChangeArrowheads="1"/>
          </p:cNvSpPr>
          <p:nvPr>
            <p:ph sz="half" idx="1"/>
          </p:nvPr>
        </p:nvSpPr>
        <p:spPr/>
        <p:txBody>
          <a:bodyPr>
            <a:normAutofit/>
          </a:bodyPr>
          <a:lstStyle/>
          <a:p>
            <a:r>
              <a:rPr lang="en-US" sz="2400"/>
              <a:t>Difficulty of drawing cause-effect conclusions</a:t>
            </a:r>
          </a:p>
        </p:txBody>
      </p:sp>
      <p:sp>
        <p:nvSpPr>
          <p:cNvPr id="28679" name="Rectangle 7"/>
          <p:cNvSpPr>
            <a:spLocks noGrp="1" noChangeArrowheads="1"/>
          </p:cNvSpPr>
          <p:nvPr>
            <p:ph sz="half" idx="2"/>
          </p:nvPr>
        </p:nvSpPr>
        <p:spPr/>
        <p:txBody>
          <a:bodyPr>
            <a:normAutofit/>
          </a:bodyPr>
          <a:lstStyle/>
          <a:p>
            <a:r>
              <a:rPr lang="en-US" sz="2400"/>
              <a:t>case studies usually do not control extraneous variables.</a:t>
            </a:r>
          </a:p>
          <a:p>
            <a:r>
              <a:rPr lang="en-US" sz="2400"/>
              <a:t>e.g., if a patient improves, was remission spontaneous? Was it the treatment, or the attention?</a:t>
            </a:r>
          </a:p>
          <a:p>
            <a:endParaRPr lang="en-US"/>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Grp="1" noChangeArrowheads="1"/>
          </p:cNvSpPr>
          <p:nvPr>
            <p:ph type="title"/>
          </p:nvPr>
        </p:nvSpPr>
        <p:spPr/>
        <p:txBody>
          <a:bodyPr>
            <a:normAutofit/>
          </a:bodyPr>
          <a:lstStyle/>
          <a:p>
            <a:r>
              <a:rPr lang="en-US"/>
              <a:t>Case Studies - disadvantages</a:t>
            </a:r>
          </a:p>
        </p:txBody>
      </p:sp>
      <p:sp>
        <p:nvSpPr>
          <p:cNvPr id="30726" name="Rectangle 6"/>
          <p:cNvSpPr>
            <a:spLocks noGrp="1" noChangeArrowheads="1"/>
          </p:cNvSpPr>
          <p:nvPr>
            <p:ph sz="half" idx="1"/>
          </p:nvPr>
        </p:nvSpPr>
        <p:spPr/>
        <p:txBody>
          <a:bodyPr/>
          <a:lstStyle/>
          <a:p>
            <a:pPr>
              <a:lnSpc>
                <a:spcPct val="90000"/>
              </a:lnSpc>
            </a:pPr>
            <a:r>
              <a:rPr lang="en-US" sz="2400">
                <a:solidFill>
                  <a:srgbClr val="CCCCFF"/>
                </a:solidFill>
              </a:rPr>
              <a:t>Difficulty of drawing cause-effect conclusions</a:t>
            </a:r>
          </a:p>
          <a:p>
            <a:pPr>
              <a:lnSpc>
                <a:spcPct val="90000"/>
              </a:lnSpc>
            </a:pPr>
            <a:r>
              <a:rPr lang="en-US" sz="2400"/>
              <a:t>Possible bias in data collection</a:t>
            </a:r>
          </a:p>
          <a:p>
            <a:pPr>
              <a:lnSpc>
                <a:spcPct val="90000"/>
              </a:lnSpc>
            </a:pPr>
            <a:endParaRPr lang="en-US" sz="2400"/>
          </a:p>
          <a:p>
            <a:pPr>
              <a:lnSpc>
                <a:spcPct val="90000"/>
              </a:lnSpc>
            </a:pPr>
            <a:endParaRPr lang="en-US" sz="2400"/>
          </a:p>
        </p:txBody>
      </p:sp>
      <p:sp>
        <p:nvSpPr>
          <p:cNvPr id="30727" name="Rectangle 7"/>
          <p:cNvSpPr>
            <a:spLocks noGrp="1" noChangeArrowheads="1"/>
          </p:cNvSpPr>
          <p:nvPr>
            <p:ph sz="half" idx="2"/>
          </p:nvPr>
        </p:nvSpPr>
        <p:spPr/>
        <p:txBody>
          <a:bodyPr/>
          <a:lstStyle/>
          <a:p>
            <a:r>
              <a:rPr lang="en-US" sz="2400"/>
              <a:t>does patient give self-reports? Are they true?</a:t>
            </a:r>
          </a:p>
          <a:p>
            <a:r>
              <a:rPr lang="en-US" sz="2400"/>
              <a:t>are data based on memory?</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a:bodyPr>
          <a:lstStyle/>
          <a:p>
            <a:r>
              <a:rPr lang="en-US"/>
              <a:t>Case Studies - disadvantages</a:t>
            </a:r>
          </a:p>
        </p:txBody>
      </p:sp>
      <p:sp>
        <p:nvSpPr>
          <p:cNvPr id="88067" name="Rectangle 3"/>
          <p:cNvSpPr>
            <a:spLocks noGrp="1" noChangeArrowheads="1"/>
          </p:cNvSpPr>
          <p:nvPr>
            <p:ph sz="half" idx="1"/>
          </p:nvPr>
        </p:nvSpPr>
        <p:spPr/>
        <p:txBody>
          <a:bodyPr>
            <a:normAutofit/>
          </a:bodyPr>
          <a:lstStyle/>
          <a:p>
            <a:pPr>
              <a:lnSpc>
                <a:spcPct val="90000"/>
              </a:lnSpc>
            </a:pPr>
            <a:r>
              <a:rPr lang="en-US" sz="2400">
                <a:solidFill>
                  <a:srgbClr val="CCCCFF"/>
                </a:solidFill>
              </a:rPr>
              <a:t>Difficulty of drawing cause-effect conclusions</a:t>
            </a:r>
            <a:endParaRPr lang="en-US" sz="2400"/>
          </a:p>
          <a:p>
            <a:pPr>
              <a:lnSpc>
                <a:spcPct val="90000"/>
              </a:lnSpc>
            </a:pPr>
            <a:r>
              <a:rPr lang="en-US" sz="2400">
                <a:solidFill>
                  <a:srgbClr val="CCCCFF"/>
                </a:solidFill>
              </a:rPr>
              <a:t>Possible bias in data collection</a:t>
            </a:r>
          </a:p>
          <a:p>
            <a:pPr>
              <a:lnSpc>
                <a:spcPct val="90000"/>
              </a:lnSpc>
            </a:pPr>
            <a:r>
              <a:rPr lang="en-US" sz="2400"/>
              <a:t>Possible bias in interpreting data if researcher is both therapist &amp; observer.</a:t>
            </a:r>
          </a:p>
        </p:txBody>
      </p:sp>
      <p:sp>
        <p:nvSpPr>
          <p:cNvPr id="88068" name="Rectangle 4"/>
          <p:cNvSpPr>
            <a:spLocks noGrp="1" noChangeArrowheads="1"/>
          </p:cNvSpPr>
          <p:nvPr>
            <p:ph sz="half" idx="2"/>
          </p:nvPr>
        </p:nvSpPr>
        <p:spPr/>
        <p:txBody>
          <a:bodyPr>
            <a:normAutofit/>
          </a:bodyPr>
          <a:lstStyle/>
          <a:p>
            <a:r>
              <a:rPr lang="en-US" sz="2400"/>
              <a:t>is ‘effect’ of treatment a matter of therapist’s impressions?</a:t>
            </a:r>
          </a:p>
          <a:p>
            <a:r>
              <a:rPr lang="en-US" sz="2400"/>
              <a:t>does researcher have a lot invested professionally or emotionally in the success of the approach being studied?</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p:cNvSpPr>
            <a:spLocks noGrp="1" noChangeArrowheads="1"/>
          </p:cNvSpPr>
          <p:nvPr>
            <p:ph type="title"/>
          </p:nvPr>
        </p:nvSpPr>
        <p:spPr/>
        <p:txBody>
          <a:bodyPr>
            <a:normAutofit/>
          </a:bodyPr>
          <a:lstStyle/>
          <a:p>
            <a:r>
              <a:rPr lang="en-US"/>
              <a:t>Case Studies - disadvantages</a:t>
            </a:r>
          </a:p>
        </p:txBody>
      </p:sp>
      <p:sp>
        <p:nvSpPr>
          <p:cNvPr id="29702" name="Rectangle 6"/>
          <p:cNvSpPr>
            <a:spLocks noGrp="1" noChangeArrowheads="1"/>
          </p:cNvSpPr>
          <p:nvPr>
            <p:ph sz="half" idx="1"/>
          </p:nvPr>
        </p:nvSpPr>
        <p:spPr/>
        <p:txBody>
          <a:bodyPr>
            <a:normAutofit/>
          </a:bodyPr>
          <a:lstStyle/>
          <a:p>
            <a:r>
              <a:rPr lang="en-US" sz="2400">
                <a:solidFill>
                  <a:srgbClr val="CCCCFF"/>
                </a:solidFill>
              </a:rPr>
              <a:t>Difficulty of drawing cause-effect conclusions</a:t>
            </a:r>
          </a:p>
          <a:p>
            <a:r>
              <a:rPr lang="en-US" sz="2400">
                <a:solidFill>
                  <a:srgbClr val="CCCCFF"/>
                </a:solidFill>
              </a:rPr>
              <a:t>Possible bias in data collection</a:t>
            </a:r>
          </a:p>
          <a:p>
            <a:r>
              <a:rPr lang="en-US" sz="2400">
                <a:solidFill>
                  <a:srgbClr val="CCCCFF"/>
                </a:solidFill>
              </a:rPr>
              <a:t>Possible bias in interpreting data if researcher is both therapist &amp; observer.</a:t>
            </a:r>
          </a:p>
          <a:p>
            <a:r>
              <a:rPr lang="en-US" sz="2400"/>
              <a:t>Problem of generalizing from one individual</a:t>
            </a:r>
          </a:p>
        </p:txBody>
      </p:sp>
      <p:sp>
        <p:nvSpPr>
          <p:cNvPr id="29703" name="Rectangle 7"/>
          <p:cNvSpPr>
            <a:spLocks noGrp="1" noChangeArrowheads="1"/>
          </p:cNvSpPr>
          <p:nvPr>
            <p:ph sz="half" idx="2"/>
          </p:nvPr>
        </p:nvSpPr>
        <p:spPr/>
        <p:txBody>
          <a:bodyPr>
            <a:normAutofit/>
          </a:bodyPr>
          <a:lstStyle/>
          <a:p>
            <a:pPr>
              <a:lnSpc>
                <a:spcPct val="90000"/>
              </a:lnSpc>
            </a:pPr>
            <a:r>
              <a:rPr lang="en-US" sz="2400"/>
              <a:t>depends upon variability in population</a:t>
            </a:r>
          </a:p>
          <a:p>
            <a:pPr>
              <a:lnSpc>
                <a:spcPct val="90000"/>
              </a:lnSpc>
            </a:pPr>
            <a:r>
              <a:rPr lang="en-US" sz="2400"/>
              <a:t>e.g., for vision research – little problem</a:t>
            </a:r>
          </a:p>
          <a:p>
            <a:pPr>
              <a:lnSpc>
                <a:spcPct val="90000"/>
              </a:lnSpc>
            </a:pPr>
            <a:r>
              <a:rPr lang="en-US" sz="2400"/>
              <a:t>for personality research – potentially a big problem</a:t>
            </a:r>
          </a:p>
          <a:p>
            <a:pPr>
              <a:lnSpc>
                <a:spcPct val="90000"/>
              </a:lnSpc>
            </a:pPr>
            <a:r>
              <a:rPr lang="en-US" sz="2400"/>
              <a:t>Note: even data that cannot be generalized widely may have a role in theory testing (see Stanovich).</a:t>
            </a:r>
            <a:endParaRPr lang="en-US" sz="2000"/>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5"/>
          <p:cNvSpPr>
            <a:spLocks noGrp="1" noChangeArrowheads="1"/>
          </p:cNvSpPr>
          <p:nvPr>
            <p:ph type="title"/>
          </p:nvPr>
        </p:nvSpPr>
        <p:spPr/>
        <p:txBody>
          <a:bodyPr>
            <a:normAutofit/>
          </a:bodyPr>
          <a:lstStyle/>
          <a:p>
            <a:r>
              <a:rPr lang="en-US"/>
              <a:t>Case Studies – some examples</a:t>
            </a:r>
          </a:p>
        </p:txBody>
      </p:sp>
      <p:sp>
        <p:nvSpPr>
          <p:cNvPr id="32774" name="Rectangle 6"/>
          <p:cNvSpPr>
            <a:spLocks noGrp="1" noChangeArrowheads="1"/>
          </p:cNvSpPr>
          <p:nvPr>
            <p:ph sz="half" idx="1"/>
          </p:nvPr>
        </p:nvSpPr>
        <p:spPr/>
        <p:txBody>
          <a:bodyPr>
            <a:normAutofit/>
          </a:bodyPr>
          <a:lstStyle/>
          <a:p>
            <a:pPr>
              <a:lnSpc>
                <a:spcPct val="90000"/>
              </a:lnSpc>
            </a:pPr>
            <a:r>
              <a:rPr lang="en-US" sz="2400" dirty="0"/>
              <a:t>Sigmund Freud</a:t>
            </a:r>
          </a:p>
        </p:txBody>
      </p:sp>
      <p:sp>
        <p:nvSpPr>
          <p:cNvPr id="32775" name="Rectangle 7"/>
          <p:cNvSpPr>
            <a:spLocks noGrp="1" noChangeArrowheads="1"/>
          </p:cNvSpPr>
          <p:nvPr>
            <p:ph sz="half" idx="2"/>
          </p:nvPr>
        </p:nvSpPr>
        <p:spPr/>
        <p:txBody>
          <a:bodyPr>
            <a:normAutofit/>
          </a:bodyPr>
          <a:lstStyle/>
          <a:p>
            <a:pPr>
              <a:lnSpc>
                <a:spcPct val="90000"/>
              </a:lnSpc>
            </a:pPr>
            <a:r>
              <a:rPr lang="en-US" sz="2400"/>
              <a:t>argued that in order to have enough information about patient to do any good, you have to do case studies</a:t>
            </a:r>
          </a:p>
          <a:p>
            <a:pPr>
              <a:lnSpc>
                <a:spcPct val="90000"/>
              </a:lnSpc>
            </a:pPr>
            <a:r>
              <a:rPr lang="en-US" sz="2400"/>
              <a:t>you have to work for years to know patient at all because the mind is so complex</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p:cNvSpPr>
            <a:spLocks noGrp="1" noChangeArrowheads="1"/>
          </p:cNvSpPr>
          <p:nvPr>
            <p:ph type="title"/>
          </p:nvPr>
        </p:nvSpPr>
        <p:spPr/>
        <p:txBody>
          <a:bodyPr>
            <a:normAutofit/>
          </a:bodyPr>
          <a:lstStyle/>
          <a:p>
            <a:r>
              <a:rPr lang="en-US"/>
              <a:t>Case Studies –some examples</a:t>
            </a:r>
          </a:p>
        </p:txBody>
      </p:sp>
      <p:sp>
        <p:nvSpPr>
          <p:cNvPr id="33798" name="Rectangle 6"/>
          <p:cNvSpPr>
            <a:spLocks noGrp="1" noChangeArrowheads="1"/>
          </p:cNvSpPr>
          <p:nvPr>
            <p:ph sz="half" idx="1"/>
          </p:nvPr>
        </p:nvSpPr>
        <p:spPr/>
        <p:txBody>
          <a:bodyPr>
            <a:normAutofit/>
          </a:bodyPr>
          <a:lstStyle/>
          <a:p>
            <a:pPr>
              <a:lnSpc>
                <a:spcPct val="90000"/>
              </a:lnSpc>
            </a:pPr>
            <a:r>
              <a:rPr lang="en-US" sz="2400" dirty="0"/>
              <a:t>Memory patient </a:t>
            </a:r>
            <a:r>
              <a:rPr lang="en-US" sz="2400" dirty="0" smtClean="0"/>
              <a:t>HM</a:t>
            </a:r>
            <a:endParaRPr lang="en-US" sz="2400" dirty="0"/>
          </a:p>
        </p:txBody>
      </p:sp>
      <p:sp>
        <p:nvSpPr>
          <p:cNvPr id="33799" name="Rectangle 7"/>
          <p:cNvSpPr>
            <a:spLocks noGrp="1" noChangeArrowheads="1"/>
          </p:cNvSpPr>
          <p:nvPr>
            <p:ph sz="half" idx="2"/>
          </p:nvPr>
        </p:nvSpPr>
        <p:spPr/>
        <p:txBody>
          <a:bodyPr>
            <a:normAutofit/>
          </a:bodyPr>
          <a:lstStyle/>
          <a:p>
            <a:r>
              <a:rPr lang="en-US" sz="2400"/>
              <a:t>bilateral removal of medial temporal lobe, to relieve severe epilepsy.</a:t>
            </a:r>
          </a:p>
          <a:p>
            <a:r>
              <a:rPr lang="en-US" sz="2400"/>
              <a:t>profoundly amnesic as a result – capable of little new (declarative) learning</a:t>
            </a:r>
          </a:p>
          <a:p>
            <a:r>
              <a:rPr lang="en-US" sz="2400"/>
              <a:t>cannot extend his digit span in the normal way</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Grp="1" noChangeArrowheads="1"/>
          </p:cNvSpPr>
          <p:nvPr>
            <p:ph type="title"/>
          </p:nvPr>
        </p:nvSpPr>
        <p:spPr/>
        <p:txBody>
          <a:bodyPr>
            <a:normAutofit/>
          </a:bodyPr>
          <a:lstStyle/>
          <a:p>
            <a:r>
              <a:rPr lang="en-US"/>
              <a:t>Case Studies –some examples</a:t>
            </a:r>
          </a:p>
        </p:txBody>
      </p:sp>
      <p:sp>
        <p:nvSpPr>
          <p:cNvPr id="35846" name="Rectangle 6"/>
          <p:cNvSpPr>
            <a:spLocks noGrp="1" noChangeArrowheads="1"/>
          </p:cNvSpPr>
          <p:nvPr>
            <p:ph sz="half" idx="1"/>
          </p:nvPr>
        </p:nvSpPr>
        <p:spPr/>
        <p:txBody>
          <a:bodyPr>
            <a:normAutofit/>
          </a:bodyPr>
          <a:lstStyle/>
          <a:p>
            <a:pPr>
              <a:lnSpc>
                <a:spcPct val="90000"/>
              </a:lnSpc>
            </a:pPr>
            <a:r>
              <a:rPr lang="en-US" sz="2400"/>
              <a:t>Memory patient HM</a:t>
            </a:r>
          </a:p>
          <a:p>
            <a:pPr>
              <a:lnSpc>
                <a:spcPct val="90000"/>
              </a:lnSpc>
            </a:pPr>
            <a:endParaRPr lang="en-US" sz="2400"/>
          </a:p>
        </p:txBody>
      </p:sp>
      <p:sp>
        <p:nvSpPr>
          <p:cNvPr id="35847" name="Rectangle 7"/>
          <p:cNvSpPr>
            <a:spLocks noGrp="1" noChangeArrowheads="1"/>
          </p:cNvSpPr>
          <p:nvPr>
            <p:ph sz="half" idx="2"/>
          </p:nvPr>
        </p:nvSpPr>
        <p:spPr/>
        <p:txBody>
          <a:bodyPr>
            <a:normAutofit/>
          </a:bodyPr>
          <a:lstStyle/>
          <a:p>
            <a:r>
              <a:rPr lang="en-US" sz="2400"/>
              <a:t>this case very important for theory of separate Short-term and Long-term Memory systems.</a:t>
            </a:r>
          </a:p>
          <a:p>
            <a:r>
              <a:rPr lang="en-US" sz="2400"/>
              <a:t> HM thought to have intact STM, damaged LTM – cannot get new information into LTM.</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Grp="1" noChangeArrowheads="1"/>
          </p:cNvSpPr>
          <p:nvPr>
            <p:ph type="title"/>
          </p:nvPr>
        </p:nvSpPr>
        <p:spPr/>
        <p:txBody>
          <a:bodyPr/>
          <a:lstStyle/>
          <a:p>
            <a:r>
              <a:rPr lang="en-US"/>
              <a:t>Definition</a:t>
            </a:r>
          </a:p>
        </p:txBody>
      </p:sp>
      <p:sp>
        <p:nvSpPr>
          <p:cNvPr id="19462" name="Rectangle 6"/>
          <p:cNvSpPr>
            <a:spLocks noGrp="1" noChangeArrowheads="1"/>
          </p:cNvSpPr>
          <p:nvPr>
            <p:ph sz="half" idx="1"/>
          </p:nvPr>
        </p:nvSpPr>
        <p:spPr/>
        <p:txBody>
          <a:bodyPr/>
          <a:lstStyle/>
          <a:p>
            <a:r>
              <a:rPr lang="en-US"/>
              <a:t>Single-subject studies are those in which the focus is on the performance of individual subjects rather than groups of subjects.</a:t>
            </a:r>
          </a:p>
          <a:p>
            <a:endParaRPr lang="en-US"/>
          </a:p>
        </p:txBody>
      </p:sp>
      <p:sp>
        <p:nvSpPr>
          <p:cNvPr id="19463" name="Rectangle 7"/>
          <p:cNvSpPr>
            <a:spLocks noGrp="1" noChangeArrowheads="1"/>
          </p:cNvSpPr>
          <p:nvPr>
            <p:ph sz="half" idx="2"/>
          </p:nvPr>
        </p:nvSpPr>
        <p:spPr/>
        <p:txBody>
          <a:bodyPr/>
          <a:lstStyle/>
          <a:p>
            <a:r>
              <a:rPr lang="en-US"/>
              <a:t>Even when more than one subject is studied in a single-subject design, data are analyzed one subject at a time (hence the name).</a:t>
            </a:r>
          </a:p>
          <a:p>
            <a:endParaRPr lang="en-US"/>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Grp="1" noChangeArrowheads="1"/>
          </p:cNvSpPr>
          <p:nvPr>
            <p:ph type="title"/>
          </p:nvPr>
        </p:nvSpPr>
        <p:spPr/>
        <p:txBody>
          <a:bodyPr>
            <a:normAutofit/>
          </a:bodyPr>
          <a:lstStyle/>
          <a:p>
            <a:r>
              <a:rPr lang="en-US"/>
              <a:t>Case Studies –some examples</a:t>
            </a:r>
          </a:p>
        </p:txBody>
      </p:sp>
      <p:sp>
        <p:nvSpPr>
          <p:cNvPr id="34822" name="Rectangle 6"/>
          <p:cNvSpPr>
            <a:spLocks noGrp="1" noChangeArrowheads="1"/>
          </p:cNvSpPr>
          <p:nvPr>
            <p:ph sz="half" idx="1"/>
          </p:nvPr>
        </p:nvSpPr>
        <p:spPr/>
        <p:txBody>
          <a:bodyPr>
            <a:normAutofit/>
          </a:bodyPr>
          <a:lstStyle/>
          <a:p>
            <a:r>
              <a:rPr lang="en-US" sz="2400" dirty="0"/>
              <a:t>Stevens et al. (</a:t>
            </a:r>
            <a:r>
              <a:rPr lang="en-US" sz="2400" u="sng" dirty="0"/>
              <a:t>Vision Research</a:t>
            </a:r>
            <a:r>
              <a:rPr lang="en-US" sz="2400" dirty="0"/>
              <a:t>, 1976) – Corollary discharge theory</a:t>
            </a:r>
          </a:p>
        </p:txBody>
      </p:sp>
      <p:sp>
        <p:nvSpPr>
          <p:cNvPr id="34823" name="Rectangle 7"/>
          <p:cNvSpPr>
            <a:spLocks noGrp="1" noChangeArrowheads="1"/>
          </p:cNvSpPr>
          <p:nvPr>
            <p:ph sz="half" idx="2"/>
          </p:nvPr>
        </p:nvSpPr>
        <p:spPr/>
        <p:txBody>
          <a:bodyPr>
            <a:normAutofit/>
          </a:bodyPr>
          <a:lstStyle/>
          <a:p>
            <a:r>
              <a:rPr lang="en-US" sz="2400"/>
              <a:t>Command sent to move eyes;  copy of the command sent to visual processing centers.</a:t>
            </a:r>
          </a:p>
          <a:p>
            <a:r>
              <a:rPr lang="en-US" sz="2400"/>
              <a:t>Researchers injected themselves with </a:t>
            </a:r>
            <a:r>
              <a:rPr lang="en-US" sz="2400" i="1"/>
              <a:t>curare</a:t>
            </a:r>
            <a:r>
              <a:rPr lang="en-US" sz="2400"/>
              <a:t>, to paralyze eye muscles, then tried to move eyes. Saw world move in opposite direction…</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5"/>
          <p:cNvSpPr>
            <a:spLocks noGrp="1" noChangeArrowheads="1"/>
          </p:cNvSpPr>
          <p:nvPr>
            <p:ph type="title"/>
          </p:nvPr>
        </p:nvSpPr>
        <p:spPr/>
        <p:txBody>
          <a:bodyPr>
            <a:normAutofit/>
          </a:bodyPr>
          <a:lstStyle/>
          <a:p>
            <a:r>
              <a:rPr lang="en-US"/>
              <a:t>Two kinds of single-subject studies</a:t>
            </a:r>
          </a:p>
        </p:txBody>
      </p:sp>
      <p:sp>
        <p:nvSpPr>
          <p:cNvPr id="20486" name="Rectangle 6"/>
          <p:cNvSpPr>
            <a:spLocks noGrp="1" noChangeArrowheads="1"/>
          </p:cNvSpPr>
          <p:nvPr>
            <p:ph sz="half" idx="1"/>
          </p:nvPr>
        </p:nvSpPr>
        <p:spPr/>
        <p:txBody>
          <a:bodyPr/>
          <a:lstStyle/>
          <a:p>
            <a:r>
              <a:rPr lang="en-US"/>
              <a:t>Case studies</a:t>
            </a:r>
            <a:endParaRPr lang="en-US" b="1"/>
          </a:p>
          <a:p>
            <a:pPr lvl="1"/>
            <a:r>
              <a:rPr lang="en-US"/>
              <a:t>intensive description and analysis of the performance of one subject.</a:t>
            </a:r>
          </a:p>
          <a:p>
            <a:endParaRPr lang="en-US"/>
          </a:p>
        </p:txBody>
      </p:sp>
      <p:sp>
        <p:nvSpPr>
          <p:cNvPr id="20487" name="Rectangle 7"/>
          <p:cNvSpPr>
            <a:spLocks noGrp="1" noChangeArrowheads="1"/>
          </p:cNvSpPr>
          <p:nvPr>
            <p:ph sz="half" idx="2"/>
          </p:nvPr>
        </p:nvSpPr>
        <p:spPr/>
        <p:txBody>
          <a:bodyPr/>
          <a:lstStyle/>
          <a:p>
            <a:r>
              <a:rPr lang="en-US"/>
              <a:t>N=1 studies</a:t>
            </a:r>
          </a:p>
          <a:p>
            <a:pPr lvl="1"/>
            <a:r>
              <a:rPr lang="en-US"/>
              <a:t>independent variable is manipulated within an individual. (This is an experiment.)</a:t>
            </a:r>
          </a:p>
          <a:p>
            <a:endParaRPr lang="en-US"/>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type="title"/>
          </p:nvPr>
        </p:nvSpPr>
        <p:spPr/>
        <p:txBody>
          <a:bodyPr>
            <a:normAutofit/>
          </a:bodyPr>
          <a:lstStyle/>
          <a:p>
            <a:r>
              <a:rPr lang="en-US"/>
              <a:t>Case Studies - advantages</a:t>
            </a:r>
          </a:p>
        </p:txBody>
      </p:sp>
      <p:sp>
        <p:nvSpPr>
          <p:cNvPr id="21510" name="Rectangle 6"/>
          <p:cNvSpPr>
            <a:spLocks noGrp="1" noChangeArrowheads="1"/>
          </p:cNvSpPr>
          <p:nvPr>
            <p:ph sz="half" idx="1"/>
          </p:nvPr>
        </p:nvSpPr>
        <p:spPr/>
        <p:txBody>
          <a:bodyPr/>
          <a:lstStyle/>
          <a:p>
            <a:r>
              <a:rPr lang="en-US" sz="2400"/>
              <a:t>Focusing on big effects</a:t>
            </a:r>
          </a:p>
          <a:p>
            <a:pPr lvl="1"/>
            <a:endParaRPr lang="en-US" sz="2000"/>
          </a:p>
        </p:txBody>
      </p:sp>
      <p:sp>
        <p:nvSpPr>
          <p:cNvPr id="21511" name="Rectangle 7"/>
          <p:cNvSpPr>
            <a:spLocks noGrp="1" noChangeArrowheads="1"/>
          </p:cNvSpPr>
          <p:nvPr>
            <p:ph sz="half" idx="2"/>
          </p:nvPr>
        </p:nvSpPr>
        <p:spPr/>
        <p:txBody>
          <a:bodyPr/>
          <a:lstStyle/>
          <a:p>
            <a:r>
              <a:rPr lang="en-US" sz="2400"/>
              <a:t>in group studies with very large n, even trivial effects may be </a:t>
            </a:r>
            <a:r>
              <a:rPr lang="en-US" sz="2400" i="1"/>
              <a:t>statistically </a:t>
            </a:r>
            <a:r>
              <a:rPr lang="en-US" sz="2400"/>
              <a:t>significant.</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a:bodyPr>
          <a:lstStyle/>
          <a:p>
            <a:r>
              <a:rPr lang="en-US"/>
              <a:t>Case Studies - advantages</a:t>
            </a:r>
          </a:p>
        </p:txBody>
      </p:sp>
      <p:sp>
        <p:nvSpPr>
          <p:cNvPr id="77827" name="Rectangle 3"/>
          <p:cNvSpPr>
            <a:spLocks noGrp="1" noChangeArrowheads="1"/>
          </p:cNvSpPr>
          <p:nvPr>
            <p:ph sz="half" idx="1"/>
          </p:nvPr>
        </p:nvSpPr>
        <p:spPr/>
        <p:txBody>
          <a:bodyPr/>
          <a:lstStyle/>
          <a:p>
            <a:r>
              <a:rPr lang="en-US" sz="2400">
                <a:solidFill>
                  <a:srgbClr val="CCCCFF"/>
                </a:solidFill>
              </a:rPr>
              <a:t>Focusing on big effects</a:t>
            </a:r>
          </a:p>
          <a:p>
            <a:r>
              <a:rPr lang="en-US" sz="2400"/>
              <a:t>Focusing on individual performance</a:t>
            </a:r>
          </a:p>
        </p:txBody>
      </p:sp>
      <p:sp>
        <p:nvSpPr>
          <p:cNvPr id="77828" name="Rectangle 4"/>
          <p:cNvSpPr>
            <a:spLocks noGrp="1" noChangeArrowheads="1"/>
          </p:cNvSpPr>
          <p:nvPr>
            <p:ph sz="half" idx="2"/>
          </p:nvPr>
        </p:nvSpPr>
        <p:spPr/>
        <p:txBody>
          <a:bodyPr/>
          <a:lstStyle/>
          <a:p>
            <a:r>
              <a:rPr lang="en-US" sz="2400"/>
              <a:t>sometimes, averages distort – that is, no individual’s performance may be qualitatively like the average.</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Grp="1" noChangeArrowheads="1"/>
          </p:cNvSpPr>
          <p:nvPr>
            <p:ph type="title"/>
          </p:nvPr>
        </p:nvSpPr>
        <p:spPr/>
        <p:txBody>
          <a:bodyPr>
            <a:normAutofit/>
          </a:bodyPr>
          <a:lstStyle/>
          <a:p>
            <a:r>
              <a:rPr lang="en-US"/>
              <a:t>Case Studies - advantages</a:t>
            </a:r>
          </a:p>
        </p:txBody>
      </p:sp>
      <p:sp>
        <p:nvSpPr>
          <p:cNvPr id="22534" name="Rectangle 6"/>
          <p:cNvSpPr>
            <a:spLocks noGrp="1" noChangeArrowheads="1"/>
          </p:cNvSpPr>
          <p:nvPr>
            <p:ph sz="half" idx="1"/>
          </p:nvPr>
        </p:nvSpPr>
        <p:spPr/>
        <p:txBody>
          <a:bodyPr/>
          <a:lstStyle/>
          <a:p>
            <a:pPr>
              <a:lnSpc>
                <a:spcPct val="90000"/>
              </a:lnSpc>
            </a:pPr>
            <a:r>
              <a:rPr lang="en-US" sz="2400">
                <a:solidFill>
                  <a:srgbClr val="CCCCFF"/>
                </a:solidFill>
              </a:rPr>
              <a:t>Focusing on big effects</a:t>
            </a:r>
          </a:p>
          <a:p>
            <a:pPr>
              <a:lnSpc>
                <a:spcPct val="90000"/>
              </a:lnSpc>
            </a:pPr>
            <a:r>
              <a:rPr lang="en-US" sz="2400">
                <a:solidFill>
                  <a:srgbClr val="CCCCFF"/>
                </a:solidFill>
              </a:rPr>
              <a:t>Focusing on individual performance</a:t>
            </a:r>
          </a:p>
          <a:p>
            <a:pPr>
              <a:lnSpc>
                <a:spcPct val="90000"/>
              </a:lnSpc>
            </a:pPr>
            <a:r>
              <a:rPr lang="en-US" sz="2400"/>
              <a:t>Reducing ethical problems</a:t>
            </a:r>
            <a:endParaRPr lang="en-US"/>
          </a:p>
        </p:txBody>
      </p:sp>
      <p:sp>
        <p:nvSpPr>
          <p:cNvPr id="22535" name="Rectangle 7"/>
          <p:cNvSpPr>
            <a:spLocks noGrp="1" noChangeArrowheads="1"/>
          </p:cNvSpPr>
          <p:nvPr>
            <p:ph sz="half" idx="2"/>
          </p:nvPr>
        </p:nvSpPr>
        <p:spPr/>
        <p:txBody>
          <a:bodyPr/>
          <a:lstStyle/>
          <a:p>
            <a:pPr>
              <a:lnSpc>
                <a:spcPct val="90000"/>
              </a:lnSpc>
            </a:pPr>
            <a:r>
              <a:rPr lang="en-US" sz="2400"/>
              <a:t>if a treatment has bad side-effects, harm is minimized.</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a:bodyPr>
          <a:lstStyle/>
          <a:p>
            <a:r>
              <a:rPr lang="en-US"/>
              <a:t>Case Studies - advantages</a:t>
            </a:r>
          </a:p>
        </p:txBody>
      </p:sp>
      <p:sp>
        <p:nvSpPr>
          <p:cNvPr id="78851" name="Rectangle 3"/>
          <p:cNvSpPr>
            <a:spLocks noGrp="1" noChangeArrowheads="1"/>
          </p:cNvSpPr>
          <p:nvPr>
            <p:ph sz="half" idx="1"/>
          </p:nvPr>
        </p:nvSpPr>
        <p:spPr/>
        <p:txBody>
          <a:bodyPr/>
          <a:lstStyle/>
          <a:p>
            <a:pPr>
              <a:lnSpc>
                <a:spcPct val="90000"/>
              </a:lnSpc>
            </a:pPr>
            <a:r>
              <a:rPr lang="en-US" sz="2400">
                <a:solidFill>
                  <a:srgbClr val="CCCCFF"/>
                </a:solidFill>
              </a:rPr>
              <a:t>Focusing on big effects</a:t>
            </a:r>
          </a:p>
          <a:p>
            <a:pPr>
              <a:lnSpc>
                <a:spcPct val="90000"/>
              </a:lnSpc>
            </a:pPr>
            <a:r>
              <a:rPr lang="en-US" sz="2400">
                <a:solidFill>
                  <a:srgbClr val="CCCCFF"/>
                </a:solidFill>
              </a:rPr>
              <a:t>Focusing on individual performance</a:t>
            </a:r>
          </a:p>
          <a:p>
            <a:pPr>
              <a:lnSpc>
                <a:spcPct val="90000"/>
              </a:lnSpc>
            </a:pPr>
            <a:r>
              <a:rPr lang="en-US" sz="2400">
                <a:solidFill>
                  <a:srgbClr val="CCCCFF"/>
                </a:solidFill>
              </a:rPr>
              <a:t>Reducing ethical problems</a:t>
            </a:r>
          </a:p>
          <a:p>
            <a:pPr>
              <a:lnSpc>
                <a:spcPct val="90000"/>
              </a:lnSpc>
            </a:pPr>
            <a:r>
              <a:rPr lang="en-US" sz="2400"/>
              <a:t>Breeding hypotheses</a:t>
            </a:r>
          </a:p>
        </p:txBody>
      </p:sp>
      <p:sp>
        <p:nvSpPr>
          <p:cNvPr id="78852" name="Rectangle 4"/>
          <p:cNvSpPr>
            <a:spLocks noGrp="1" noChangeArrowheads="1"/>
          </p:cNvSpPr>
          <p:nvPr>
            <p:ph sz="half" idx="2"/>
          </p:nvPr>
        </p:nvSpPr>
        <p:spPr/>
        <p:txBody>
          <a:bodyPr/>
          <a:lstStyle/>
          <a:p>
            <a:pPr>
              <a:lnSpc>
                <a:spcPct val="90000"/>
              </a:lnSpc>
            </a:pPr>
            <a:r>
              <a:rPr lang="en-US" sz="2400"/>
              <a:t>Case studies are a breeding ground for hypotheses in research areas about which little is known</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Grp="1" noChangeArrowheads="1"/>
          </p:cNvSpPr>
          <p:nvPr>
            <p:ph type="title"/>
          </p:nvPr>
        </p:nvSpPr>
        <p:spPr/>
        <p:txBody>
          <a:bodyPr>
            <a:normAutofit/>
          </a:bodyPr>
          <a:lstStyle/>
          <a:p>
            <a:r>
              <a:rPr lang="en-US"/>
              <a:t>Case Studies - advantages</a:t>
            </a:r>
          </a:p>
        </p:txBody>
      </p:sp>
      <p:sp>
        <p:nvSpPr>
          <p:cNvPr id="23558" name="Rectangle 6"/>
          <p:cNvSpPr>
            <a:spLocks noGrp="1" noChangeArrowheads="1"/>
          </p:cNvSpPr>
          <p:nvPr>
            <p:ph sz="half" idx="1"/>
          </p:nvPr>
        </p:nvSpPr>
        <p:spPr/>
        <p:txBody>
          <a:bodyPr/>
          <a:lstStyle/>
          <a:p>
            <a:pPr>
              <a:lnSpc>
                <a:spcPct val="90000"/>
              </a:lnSpc>
            </a:pPr>
            <a:r>
              <a:rPr lang="en-US" sz="2400"/>
              <a:t>Opportunity for clinical innovation</a:t>
            </a:r>
          </a:p>
        </p:txBody>
      </p:sp>
      <p:sp>
        <p:nvSpPr>
          <p:cNvPr id="23559" name="Rectangle 7"/>
          <p:cNvSpPr>
            <a:spLocks noGrp="1" noChangeArrowheads="1"/>
          </p:cNvSpPr>
          <p:nvPr>
            <p:ph sz="half" idx="2"/>
          </p:nvPr>
        </p:nvSpPr>
        <p:spPr/>
        <p:txBody>
          <a:bodyPr/>
          <a:lstStyle/>
          <a:p>
            <a:pPr>
              <a:lnSpc>
                <a:spcPct val="90000"/>
              </a:lnSpc>
            </a:pPr>
            <a:r>
              <a:rPr lang="en-US" sz="2400"/>
              <a:t>tailor treatment to a particular patient’s circumstances and symptoms</a:t>
            </a:r>
          </a:p>
          <a:p>
            <a:pPr>
              <a:lnSpc>
                <a:spcPct val="90000"/>
              </a:lnSpc>
            </a:pPr>
            <a:endParaRPr lang="en-US" sz="2400"/>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a:bodyPr>
          <a:lstStyle/>
          <a:p>
            <a:r>
              <a:rPr lang="en-US"/>
              <a:t>Case Studies - advantages</a:t>
            </a:r>
          </a:p>
        </p:txBody>
      </p:sp>
      <p:sp>
        <p:nvSpPr>
          <p:cNvPr id="80899" name="Rectangle 3"/>
          <p:cNvSpPr>
            <a:spLocks noGrp="1" noChangeArrowheads="1"/>
          </p:cNvSpPr>
          <p:nvPr>
            <p:ph sz="half" idx="1"/>
          </p:nvPr>
        </p:nvSpPr>
        <p:spPr/>
        <p:txBody>
          <a:bodyPr/>
          <a:lstStyle/>
          <a:p>
            <a:r>
              <a:rPr lang="en-US" sz="2400">
                <a:solidFill>
                  <a:srgbClr val="CCCCFF"/>
                </a:solidFill>
              </a:rPr>
              <a:t>Opportunity for clinical innovation</a:t>
            </a:r>
          </a:p>
          <a:p>
            <a:r>
              <a:rPr lang="en-US" sz="2400"/>
              <a:t>Study rare phenomena</a:t>
            </a:r>
          </a:p>
        </p:txBody>
      </p:sp>
      <p:sp>
        <p:nvSpPr>
          <p:cNvPr id="80900" name="Rectangle 4"/>
          <p:cNvSpPr>
            <a:spLocks noGrp="1" noChangeArrowheads="1"/>
          </p:cNvSpPr>
          <p:nvPr>
            <p:ph sz="half" idx="2"/>
          </p:nvPr>
        </p:nvSpPr>
        <p:spPr/>
        <p:txBody>
          <a:bodyPr/>
          <a:lstStyle/>
          <a:p>
            <a:r>
              <a:rPr lang="en-US" sz="2400"/>
              <a:t>E.g., “wild boy of Aveyron,” (R. Shattuck, 1994) – How are we different from animals? How do we learn language? What is “natural?”</a:t>
            </a:r>
          </a:p>
        </p:txBody>
      </p:sp>
      <p:sp>
        <p:nvSpPr>
          <p:cNvPr id="6" name="Footer Placeholder 5"/>
          <p:cNvSpPr>
            <a:spLocks noGrp="1"/>
          </p:cNvSpPr>
          <p:nvPr>
            <p:ph type="ftr" sz="quarter" idx="11"/>
          </p:nvPr>
        </p:nvSpPr>
        <p:spPr/>
        <p:txBody>
          <a:bodyPr/>
          <a:lstStyle/>
          <a:p>
            <a:r>
              <a:rPr lang="en-US"/>
              <a:t>Case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5749</TotalTime>
  <Words>944</Words>
  <Application>Microsoft PowerPoint</Application>
  <PresentationFormat>On-screen Show (4:3)</PresentationFormat>
  <Paragraphs>125</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Outline</vt:lpstr>
      <vt:lpstr>Definition</vt:lpstr>
      <vt:lpstr>Two kinds of single-subject studies</vt:lpstr>
      <vt:lpstr>Case Studies - advantages</vt:lpstr>
      <vt:lpstr>Case Studies - advantages</vt:lpstr>
      <vt:lpstr>Case Studies - advantages</vt:lpstr>
      <vt:lpstr>Case Studies - advantages</vt:lpstr>
      <vt:lpstr>Case Studies - advantages</vt:lpstr>
      <vt:lpstr>Case Studies - advantages</vt:lpstr>
      <vt:lpstr>Case Studies - advantages</vt:lpstr>
      <vt:lpstr>Case Studies - advantages</vt:lpstr>
      <vt:lpstr>Case Studies - advantages</vt:lpstr>
      <vt:lpstr>Case Studies - disadvantages</vt:lpstr>
      <vt:lpstr>Case Studies - disadvantages</vt:lpstr>
      <vt:lpstr>Case Studies - disadvantages</vt:lpstr>
      <vt:lpstr>Case Studies - disadvantages</vt:lpstr>
      <vt:lpstr>Case Studies – some examples</vt:lpstr>
      <vt:lpstr>Case Studies –some examples</vt:lpstr>
      <vt:lpstr>Case Studies –some examples</vt:lpstr>
      <vt:lpstr>Case Studies –some examples</vt:lpstr>
    </vt:vector>
  </TitlesOfParts>
  <Company>Social Science Computing Laboratory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brown5</dc:creator>
  <cp:lastModifiedBy>brown5</cp:lastModifiedBy>
  <cp:revision>50</cp:revision>
  <dcterms:created xsi:type="dcterms:W3CDTF">2001-07-11T20:24:48Z</dcterms:created>
  <dcterms:modified xsi:type="dcterms:W3CDTF">2009-07-07T18:09:24Z</dcterms:modified>
</cp:coreProperties>
</file>