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26"/>
  </p:notesMasterIdLst>
  <p:sldIdLst>
    <p:sldId id="256" r:id="rId2"/>
    <p:sldId id="274" r:id="rId3"/>
    <p:sldId id="258" r:id="rId4"/>
    <p:sldId id="259" r:id="rId5"/>
    <p:sldId id="260" r:id="rId6"/>
    <p:sldId id="275" r:id="rId7"/>
    <p:sldId id="277" r:id="rId8"/>
    <p:sldId id="261" r:id="rId9"/>
    <p:sldId id="262" r:id="rId10"/>
    <p:sldId id="278" r:id="rId11"/>
    <p:sldId id="263" r:id="rId12"/>
    <p:sldId id="280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57" r:id="rId21"/>
    <p:sldId id="272" r:id="rId22"/>
    <p:sldId id="286" r:id="rId23"/>
    <p:sldId id="287" r:id="rId24"/>
    <p:sldId id="273" r:id="rId25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CC00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356" autoAdjust="0"/>
  </p:normalViewPr>
  <p:slideViewPr>
    <p:cSldViewPr>
      <p:cViewPr varScale="1">
        <p:scale>
          <a:sx n="92" d="100"/>
          <a:sy n="92" d="100"/>
        </p:scale>
        <p:origin x="-4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10F4F5F-079F-4E87-9A83-B0E537F00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27AAA-9B26-4975-8DAA-4356B59AC52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Assuming we can assign a number to the behavior of interest – e.g., frequency, intensity –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D1F42-ED33-4B91-BAD3-45D03A5A0F1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Here, the idea is that the baseline measure of behavior frequency is stable – but at a level that we don’t like. This might be a measure of some aversive behavior such as spoon-banging at meal times – in which case it would be too high – or a measure of number of times the subject makes eye contact or initiates conversation – in which case it would be too low. Either way, if the baseline is too high or too low, we intervene in order to change it.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A54A1-E66A-40CE-B117-5F11958D56F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Assuming we can assign a number to the behavior of interest – e.g., frequency, intensity –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F11529-5A11-447F-A5DC-508E5CFE4E9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Horton (1987) – first baseline means spoon-banging behavior simply measured without intervention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2760B-2036-4A4B-8CC0-8D43FD23710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Linguistic mapping – used simplistic language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Phase II, which was introduced after one week of treatment, the parent was taught to use</a:t>
            </a:r>
          </a:p>
          <a:p>
            <a:pPr eaLnBrk="1" hangingPunct="1"/>
            <a:r>
              <a:rPr lang="en-US" smtClean="0"/>
              <a:t>imitation training strategies to increase object imitation while continuing to use reciprocity</a:t>
            </a:r>
          </a:p>
          <a:p>
            <a:pPr eaLnBrk="1" hangingPunct="1"/>
            <a:r>
              <a:rPr lang="en-US" smtClean="0"/>
              <a:t>strategies. The parent was taught to model an action with a toy related to her child’s play every</a:t>
            </a:r>
          </a:p>
          <a:p>
            <a:pPr eaLnBrk="1" hangingPunct="1"/>
            <a:r>
              <a:rPr lang="en-US" smtClean="0"/>
              <a:t>minute up to three times. Models were combined with a verbal marker that described the action.</a:t>
            </a:r>
          </a:p>
          <a:p>
            <a:pPr eaLnBrk="1" hangingPunct="1"/>
            <a:r>
              <a:rPr lang="en-US" smtClean="0"/>
              <a:t>The parent was also taught to prompt her child to complete the action using physical guidance, a</a:t>
            </a:r>
          </a:p>
          <a:p>
            <a:pPr eaLnBrk="1" hangingPunct="1"/>
            <a:r>
              <a:rPr lang="en-US" smtClean="0"/>
              <a:t>verbal command, or gestural prompt if her child did not spontaneously imitate after the third</a:t>
            </a:r>
          </a:p>
          <a:p>
            <a:pPr eaLnBrk="1" hangingPunct="1"/>
            <a:r>
              <a:rPr lang="en-US" smtClean="0"/>
              <a:t>model. Finally, the parent was taught to praise her child after the child imitated and allow her</a:t>
            </a:r>
          </a:p>
          <a:p>
            <a:pPr eaLnBrk="1" hangingPunct="1"/>
            <a:r>
              <a:rPr lang="en-US" smtClean="0"/>
              <a:t>child continued access to the toys. All parent–child dyads participated in Phases I and II.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AEBC8-ACC8-4404-AFF9-36385AF90F5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 userDrawn="1"/>
        </p:nvSpPr>
        <p:spPr bwMode="auto">
          <a:xfrm>
            <a:off x="8656638" y="11588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4593576-B3C6-4C26-8A8B-ECCBB48D4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 Box 22"/>
          <p:cNvSpPr txBox="1">
            <a:spLocks noChangeArrowheads="1"/>
          </p:cNvSpPr>
          <p:nvPr userDrawn="1"/>
        </p:nvSpPr>
        <p:spPr bwMode="auto">
          <a:xfrm>
            <a:off x="3976688" y="6157913"/>
            <a:ext cx="1316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08EB6-E0B3-4181-A713-5290488BE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3A1AE-5423-4532-88CA-4F1ADC2F4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F07BD-FE38-4902-877E-0788C5B5A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buFont typeface="Arial" pitchFamily="34" charset="0"/>
              <a:buChar char="•"/>
              <a:defRPr>
                <a:solidFill>
                  <a:srgbClr val="FFFF00"/>
                </a:solidFill>
              </a:defRPr>
            </a:lvl2pPr>
            <a:lvl3pPr>
              <a:defRPr>
                <a:solidFill>
                  <a:srgbClr val="FFFF00"/>
                </a:solidFill>
              </a:defRPr>
            </a:lvl3pPr>
            <a:lvl4pPr>
              <a:defRPr>
                <a:solidFill>
                  <a:srgbClr val="FFFF00"/>
                </a:solidFill>
              </a:defRPr>
            </a:lvl4pPr>
            <a:lvl5pPr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78D77-8BB0-4DC8-9A5F-7FB2664CC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7D32D-B453-4E77-9823-E5532029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B9018-6BBA-4C28-AB20-9E46B3F67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5A611-958E-4AFF-BB4E-CD2392689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B80C2-5C31-4E22-959A-6E714B170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3BEF8-FBC7-4A6E-A32A-77608D0A9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0B391-D7A2-4E1F-828E-479C8ED83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62F65-0570-4794-8C50-475520C3C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 =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E52D977-87EE-4000-9811-260DD00A7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Box 17"/>
          <p:cNvSpPr txBox="1">
            <a:spLocks noChangeArrowheads="1"/>
          </p:cNvSpPr>
          <p:nvPr userDrawn="1"/>
        </p:nvSpPr>
        <p:spPr bwMode="auto">
          <a:xfrm>
            <a:off x="8656638" y="11588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7EA1E0D3-1D96-4518-8179-4A4D96F61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N=1 Designs – Outline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992313"/>
            <a:ext cx="7772400" cy="3810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Definition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Comparison with group designs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Causal logic – “Always and Only”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The baseline concept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The ABAB design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The Multiple Baseline 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886075" y="1071559"/>
            <a:ext cx="3198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>
                <a:solidFill>
                  <a:srgbClr val="FFFF00"/>
                </a:solidFill>
              </a:rPr>
              <a:t>A	B	A	B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4063" y="1009646"/>
            <a:ext cx="2665412" cy="1825625"/>
            <a:chOff x="476" y="618"/>
            <a:chExt cx="1679" cy="1150"/>
          </a:xfrm>
        </p:grpSpPr>
        <p:sp>
          <p:nvSpPr>
            <p:cNvPr id="12303" name="Oval 6"/>
            <p:cNvSpPr>
              <a:spLocks noChangeArrowheads="1"/>
            </p:cNvSpPr>
            <p:nvPr/>
          </p:nvSpPr>
          <p:spPr bwMode="auto">
            <a:xfrm>
              <a:off x="1746" y="618"/>
              <a:ext cx="409" cy="40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2304" name="Text Box 7"/>
            <p:cNvSpPr txBox="1">
              <a:spLocks noChangeArrowheads="1"/>
            </p:cNvSpPr>
            <p:nvPr/>
          </p:nvSpPr>
          <p:spPr bwMode="auto">
            <a:xfrm>
              <a:off x="476" y="1480"/>
              <a:ext cx="1259" cy="288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FFFF00"/>
                  </a:solidFill>
                </a:rPr>
                <a:t>First baseline</a:t>
              </a:r>
            </a:p>
          </p:txBody>
        </p:sp>
        <p:sp>
          <p:nvSpPr>
            <p:cNvPr id="12305" name="Line 8"/>
            <p:cNvSpPr>
              <a:spLocks noChangeShapeType="1"/>
            </p:cNvSpPr>
            <p:nvPr/>
          </p:nvSpPr>
          <p:spPr bwMode="auto">
            <a:xfrm flipV="1">
              <a:off x="1247" y="981"/>
              <a:ext cx="544" cy="499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</p:grpSp>
      <p:sp>
        <p:nvSpPr>
          <p:cNvPr id="12293" name="Oval 11"/>
          <p:cNvSpPr>
            <a:spLocks noChangeArrowheads="1"/>
          </p:cNvSpPr>
          <p:nvPr/>
        </p:nvSpPr>
        <p:spPr bwMode="auto">
          <a:xfrm>
            <a:off x="3708400" y="981075"/>
            <a:ext cx="649288" cy="6492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2286000" y="2928934"/>
            <a:ext cx="214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FFFF00"/>
                </a:solidFill>
              </a:rPr>
              <a:t>First treatment</a:t>
            </a:r>
          </a:p>
        </p:txBody>
      </p:sp>
      <p:sp>
        <p:nvSpPr>
          <p:cNvPr id="12295" name="Line 13"/>
          <p:cNvSpPr>
            <a:spLocks noChangeShapeType="1"/>
          </p:cNvSpPr>
          <p:nvPr/>
        </p:nvSpPr>
        <p:spPr bwMode="auto">
          <a:xfrm flipV="1">
            <a:off x="3214688" y="1628775"/>
            <a:ext cx="708025" cy="1371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Oval 16"/>
          <p:cNvSpPr>
            <a:spLocks noChangeArrowheads="1"/>
          </p:cNvSpPr>
          <p:nvPr/>
        </p:nvSpPr>
        <p:spPr bwMode="auto">
          <a:xfrm>
            <a:off x="4643438" y="981075"/>
            <a:ext cx="649287" cy="6492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7" name="Text Box 17"/>
          <p:cNvSpPr txBox="1">
            <a:spLocks noChangeArrowheads="1"/>
          </p:cNvSpPr>
          <p:nvPr/>
        </p:nvSpPr>
        <p:spPr bwMode="auto">
          <a:xfrm>
            <a:off x="4357688" y="2428875"/>
            <a:ext cx="244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FFFF00"/>
                </a:solidFill>
              </a:rPr>
              <a:t>Second baseline</a:t>
            </a:r>
          </a:p>
        </p:txBody>
      </p:sp>
      <p:sp>
        <p:nvSpPr>
          <p:cNvPr id="12298" name="Line 18"/>
          <p:cNvSpPr>
            <a:spLocks noChangeShapeType="1"/>
          </p:cNvSpPr>
          <p:nvPr/>
        </p:nvSpPr>
        <p:spPr bwMode="auto">
          <a:xfrm flipH="1" flipV="1">
            <a:off x="4930775" y="1628775"/>
            <a:ext cx="504825" cy="863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Oval 21"/>
          <p:cNvSpPr>
            <a:spLocks noChangeArrowheads="1"/>
          </p:cNvSpPr>
          <p:nvPr/>
        </p:nvSpPr>
        <p:spPr bwMode="auto">
          <a:xfrm>
            <a:off x="5507038" y="981075"/>
            <a:ext cx="649287" cy="6492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0" name="Text Box 22"/>
          <p:cNvSpPr txBox="1">
            <a:spLocks noChangeArrowheads="1"/>
          </p:cNvSpPr>
          <p:nvPr/>
        </p:nvSpPr>
        <p:spPr bwMode="auto">
          <a:xfrm>
            <a:off x="6215063" y="3043238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FFFF00"/>
                </a:solidFill>
              </a:rPr>
              <a:t>Second treatment</a:t>
            </a:r>
          </a:p>
        </p:txBody>
      </p:sp>
      <p:sp>
        <p:nvSpPr>
          <p:cNvPr id="12301" name="Line 23"/>
          <p:cNvSpPr>
            <a:spLocks noChangeShapeType="1"/>
          </p:cNvSpPr>
          <p:nvPr/>
        </p:nvSpPr>
        <p:spPr bwMode="auto">
          <a:xfrm flipH="1" flipV="1">
            <a:off x="6011863" y="1628775"/>
            <a:ext cx="1346200" cy="1443038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3" name="Text Box 25"/>
          <p:cNvSpPr txBox="1">
            <a:spLocks noChangeArrowheads="1"/>
          </p:cNvSpPr>
          <p:nvPr/>
        </p:nvSpPr>
        <p:spPr bwMode="auto">
          <a:xfrm>
            <a:off x="1239838" y="4168775"/>
            <a:ext cx="6861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rgbClr val="FFFF00"/>
                </a:solidFill>
              </a:rPr>
              <a:t>Issue – does behavior change </a:t>
            </a:r>
            <a:r>
              <a:rPr lang="en-US" sz="2400" u="sng">
                <a:solidFill>
                  <a:srgbClr val="FFFF00"/>
                </a:solidFill>
              </a:rPr>
              <a:t>systematically</a:t>
            </a:r>
            <a:r>
              <a:rPr lang="en-US" sz="2400">
                <a:solidFill>
                  <a:srgbClr val="FFFF00"/>
                </a:solidFill>
              </a:rPr>
              <a:t> as treatment is introduced and withdrawn?</a:t>
            </a:r>
          </a:p>
          <a:p>
            <a:pPr eaLnBrk="0" hangingPunct="0"/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3" grpId="0"/>
      <p:bldP spid="1607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ABAB design – an example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Horton (1987) – </a:t>
            </a:r>
            <a:r>
              <a:rPr lang="en-US" sz="2400" u="sng" smtClean="0"/>
              <a:t>Behavior Modification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000" i="1" smtClean="0"/>
              <a:t>Facial screening</a:t>
            </a:r>
            <a:r>
              <a:rPr lang="en-US" sz="2000" smtClean="0"/>
              <a:t> for inappropriate behavior (spoon banging at mealtime) in a severely mentally-impaired child.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148263" y="1844675"/>
            <a:ext cx="3455987" cy="2520950"/>
            <a:chOff x="3198" y="1298"/>
            <a:chExt cx="2177" cy="1588"/>
          </a:xfrm>
        </p:grpSpPr>
        <p:sp>
          <p:nvSpPr>
            <p:cNvPr id="13318" name="Text Box 8"/>
            <p:cNvSpPr txBox="1">
              <a:spLocks noChangeArrowheads="1"/>
            </p:cNvSpPr>
            <p:nvPr/>
          </p:nvSpPr>
          <p:spPr bwMode="auto">
            <a:xfrm>
              <a:off x="3276" y="1356"/>
              <a:ext cx="20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srgbClr val="FFFF00"/>
                  </a:solidFill>
                </a:rPr>
                <a:t>A	B	A	B</a:t>
              </a:r>
            </a:p>
          </p:txBody>
        </p:sp>
        <p:sp>
          <p:nvSpPr>
            <p:cNvPr id="13319" name="Oval 10"/>
            <p:cNvSpPr>
              <a:spLocks noChangeArrowheads="1"/>
            </p:cNvSpPr>
            <p:nvPr/>
          </p:nvSpPr>
          <p:spPr bwMode="auto">
            <a:xfrm>
              <a:off x="3198" y="1298"/>
              <a:ext cx="409" cy="40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3320" name="Text Box 11"/>
            <p:cNvSpPr txBox="1">
              <a:spLocks noChangeArrowheads="1"/>
            </p:cNvSpPr>
            <p:nvPr/>
          </p:nvSpPr>
          <p:spPr bwMode="auto">
            <a:xfrm>
              <a:off x="3242" y="2598"/>
              <a:ext cx="12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srgbClr val="FFFF00"/>
                  </a:solidFill>
                </a:rPr>
                <a:t>First baseline</a:t>
              </a:r>
            </a:p>
          </p:txBody>
        </p:sp>
        <p:sp>
          <p:nvSpPr>
            <p:cNvPr id="13321" name="Line 12"/>
            <p:cNvSpPr>
              <a:spLocks noChangeShapeType="1"/>
            </p:cNvSpPr>
            <p:nvPr/>
          </p:nvSpPr>
          <p:spPr bwMode="auto">
            <a:xfrm flipH="1" flipV="1">
              <a:off x="3515" y="1706"/>
              <a:ext cx="498" cy="89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Horton (1987)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During intervention phase, spoon-banging behavior treated with bib over face for 5 seconds.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Behavior disappeared after second intervention.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5272088" y="1963738"/>
            <a:ext cx="333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rgbClr val="FFFF00"/>
                </a:solidFill>
              </a:rPr>
              <a:t>A	B	A	B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364163" y="1844675"/>
            <a:ext cx="2438400" cy="2520950"/>
            <a:chOff x="3379" y="1162"/>
            <a:chExt cx="1536" cy="1588"/>
          </a:xfrm>
        </p:grpSpPr>
        <p:sp>
          <p:nvSpPr>
            <p:cNvPr id="14344" name="Oval 7"/>
            <p:cNvSpPr>
              <a:spLocks noChangeArrowheads="1"/>
            </p:cNvSpPr>
            <p:nvPr/>
          </p:nvSpPr>
          <p:spPr bwMode="auto">
            <a:xfrm>
              <a:off x="3787" y="1162"/>
              <a:ext cx="409" cy="40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4345" name="Text Box 8"/>
            <p:cNvSpPr txBox="1">
              <a:spLocks noChangeArrowheads="1"/>
            </p:cNvSpPr>
            <p:nvPr/>
          </p:nvSpPr>
          <p:spPr bwMode="auto">
            <a:xfrm>
              <a:off x="3379" y="2462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srgbClr val="FFFF00"/>
                  </a:solidFill>
                </a:rPr>
                <a:t>First intervention</a:t>
              </a:r>
            </a:p>
          </p:txBody>
        </p:sp>
        <p:sp>
          <p:nvSpPr>
            <p:cNvPr id="14346" name="Line 9"/>
            <p:cNvSpPr>
              <a:spLocks noChangeShapeType="1"/>
            </p:cNvSpPr>
            <p:nvPr/>
          </p:nvSpPr>
          <p:spPr bwMode="auto">
            <a:xfrm flipV="1">
              <a:off x="3833" y="1570"/>
              <a:ext cx="181" cy="86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</p:grpSp>
      <p:sp>
        <p:nvSpPr>
          <p:cNvPr id="165901" name="Oval 13"/>
          <p:cNvSpPr>
            <a:spLocks noChangeArrowheads="1"/>
          </p:cNvSpPr>
          <p:nvPr/>
        </p:nvSpPr>
        <p:spPr bwMode="auto">
          <a:xfrm>
            <a:off x="7885113" y="1844675"/>
            <a:ext cx="649287" cy="6492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4" grpId="0"/>
      <p:bldP spid="1659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What happens if behavior does not reverse?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Argument is that behavior: 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000" smtClean="0"/>
              <a:t>changes with first intervention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000" smtClean="0"/>
              <a:t>then </a:t>
            </a:r>
            <a:r>
              <a:rPr lang="en-US" sz="2000" i="1" smtClean="0"/>
              <a:t>returns to baseline when intervention withdrawn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000" smtClean="0"/>
              <a:t>then changes again when intervention is reintroduced.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15364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What happens if behavior does not reverse when intervention is withdrawn?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Irreversible change?</a:t>
            </a:r>
          </a:p>
          <a:p>
            <a:pPr lvl="1">
              <a:buFont typeface="Arial" charset="0"/>
              <a:buChar char="•"/>
            </a:pPr>
            <a:r>
              <a:rPr lang="en-US" sz="2000" smtClean="0"/>
              <a:t>Second variable (e.g., favorable attention)?</a:t>
            </a:r>
          </a:p>
          <a:p>
            <a:endParaRPr lang="en-US" sz="24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What happens if behavior does not reverse?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Whatever the cause, if behavior does not reverse, you cannot apply the “always and only” logic.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16388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Your alternatives are:</a:t>
            </a:r>
          </a:p>
          <a:p>
            <a:pPr lvl="1">
              <a:buSzPct val="70000"/>
              <a:buFont typeface="Arial" charset="0"/>
              <a:buChar char="•"/>
            </a:pPr>
            <a:r>
              <a:rPr lang="en-US" smtClean="0"/>
              <a:t> Identify &amp; remove second variable, then repeat experiment, or</a:t>
            </a:r>
            <a:endParaRPr lang="en-US" sz="2000" smtClean="0"/>
          </a:p>
          <a:p>
            <a:pPr lvl="1">
              <a:buSzPct val="70000"/>
              <a:buFont typeface="Arial" charset="0"/>
              <a:buChar char="•"/>
            </a:pPr>
            <a:r>
              <a:rPr lang="en-US" smtClean="0"/>
              <a:t> Use multiple baseline design</a:t>
            </a:r>
          </a:p>
          <a:p>
            <a:endParaRPr lang="en-US" sz="24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baseline design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smtClean="0"/>
              <a:t>Multiple baseline design shows effect of intervention on multiple baselines, measured across: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People</a:t>
            </a:r>
          </a:p>
          <a:p>
            <a:r>
              <a:rPr lang="en-US" sz="2400" smtClean="0"/>
              <a:t>Behaviors</a:t>
            </a:r>
          </a:p>
          <a:p>
            <a:r>
              <a:rPr lang="en-US" sz="2400" smtClean="0"/>
              <a:t>Situations</a:t>
            </a:r>
          </a:p>
          <a:p>
            <a:endParaRPr lang="en-US" sz="24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baseline design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smtClean="0"/>
              <a:t>People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more than one person studied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intervention introduced at different times for diff. people</a:t>
            </a:r>
          </a:p>
          <a:p>
            <a:endParaRPr lang="en-US" smtClean="0"/>
          </a:p>
        </p:txBody>
      </p:sp>
      <p:sp>
        <p:nvSpPr>
          <p:cNvPr id="18436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Behaviors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intervene to change one behavior after  another within the same person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baseline design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smtClean="0"/>
              <a:t>Situations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 treatment applied to one person in different situations at different times (such as in clinic and at home).</a:t>
            </a:r>
          </a:p>
          <a:p>
            <a:endParaRPr lang="en-US" smtClean="0"/>
          </a:p>
        </p:txBody>
      </p:sp>
      <p:sp>
        <p:nvSpPr>
          <p:cNvPr id="19460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In each case, the question is, does behavior change </a:t>
            </a:r>
            <a:r>
              <a:rPr lang="en-US" sz="2400" i="1" smtClean="0"/>
              <a:t>always and only</a:t>
            </a:r>
            <a:r>
              <a:rPr lang="en-US" sz="2400" smtClean="0"/>
              <a:t> in the presence of the intervention?</a:t>
            </a:r>
          </a:p>
          <a:p>
            <a:endParaRPr lang="en-US" sz="24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baseline design – an example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Ingersoll &amp; Gergans (2007)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Parents intervene to increase imitation skill in autistic children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Imitation is a significant social skill</a:t>
            </a:r>
          </a:p>
          <a:p>
            <a:r>
              <a:rPr lang="en-US" sz="2400" smtClean="0"/>
              <a:t>Imitation skill predicts later language development</a:t>
            </a:r>
          </a:p>
          <a:p>
            <a:r>
              <a:rPr lang="en-US" sz="2400" smtClean="0"/>
              <a:t>Imitation is profoundly impaired in autism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Ingersoll &amp; Gergans (2007)</a:t>
            </a:r>
          </a:p>
        </p:txBody>
      </p:sp>
      <p:sp>
        <p:nvSpPr>
          <p:cNvPr id="21507" name="Rectangle 103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smtClean="0"/>
              <a:t>Reciprocal imitation training (RIT) during play used to increase imitation skills</a:t>
            </a:r>
          </a:p>
          <a:p>
            <a:r>
              <a:rPr lang="en-US" sz="2400" smtClean="0"/>
              <a:t>Skills generalize to new settings, behaviors, and therapists</a:t>
            </a:r>
          </a:p>
          <a:p>
            <a:r>
              <a:rPr lang="en-US" sz="2400" smtClean="0"/>
              <a:t>Skills maintained over time</a:t>
            </a:r>
          </a:p>
        </p:txBody>
      </p:sp>
      <p:sp>
        <p:nvSpPr>
          <p:cNvPr id="21508" name="Rectangle 1032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3 autistic children</a:t>
            </a:r>
          </a:p>
          <a:p>
            <a:r>
              <a:rPr lang="en-US" sz="2400" smtClean="0"/>
              <a:t>Chron/mental age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31/15 (months)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37/15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42/22</a:t>
            </a:r>
          </a:p>
          <a:p>
            <a:r>
              <a:rPr lang="en-US" sz="2400" smtClean="0"/>
              <a:t>Baselines of 2, 4, and 6 weeks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 = 1 designs: definition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In N = 1 designs, data are analyzed one subject at a time.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We often run more than one subject in such designs</a:t>
            </a:r>
          </a:p>
          <a:p>
            <a:r>
              <a:rPr lang="en-US" smtClean="0"/>
              <a:t>But we analyze the data one subject at a time.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Ingersoll &amp; Gergans (2007)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Multiple baseline across participants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During baseline, parents played with kids as they would at home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During intervention, parent imitation training strategies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22532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Parent modeled an action 3 times with a toy related to child’s play</a:t>
            </a:r>
          </a:p>
          <a:p>
            <a:r>
              <a:rPr lang="en-US" sz="2400" smtClean="0"/>
              <a:t>Also described the action</a:t>
            </a:r>
          </a:p>
          <a:p>
            <a:r>
              <a:rPr lang="en-US" sz="2400" smtClean="0"/>
              <a:t>Prompted if child did not spontaneously imitate after 3</a:t>
            </a:r>
            <a:r>
              <a:rPr lang="en-US" sz="2400" baseline="30000" smtClean="0"/>
              <a:t>rd</a:t>
            </a:r>
            <a:r>
              <a:rPr lang="en-US" sz="2400" smtClean="0"/>
              <a:t> time.</a:t>
            </a:r>
          </a:p>
          <a:p>
            <a:r>
              <a:rPr lang="en-US" sz="2400" smtClean="0"/>
              <a:t>Praised child for imitation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Ingersoll &amp; Gergans (2007)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smtClean="0"/>
              <a:t>Moms of youngest children rarely used contingent imitation during baseline</a:t>
            </a:r>
          </a:p>
        </p:txBody>
      </p:sp>
      <p:sp>
        <p:nvSpPr>
          <p:cNvPr id="23556" name="Rectangle 8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During intervention, one mom increased use of modeling, reinforcement, and prompting</a:t>
            </a:r>
          </a:p>
          <a:p>
            <a:r>
              <a:rPr lang="en-US" sz="2400" smtClean="0"/>
              <a:t>Two others did not increase use of prompting very much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Ingersoll &amp; Gergans (2007)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smtClean="0"/>
              <a:t>Parents reported improved social engagement, language, play skills</a:t>
            </a:r>
          </a:p>
        </p:txBody>
      </p:sp>
      <p:sp>
        <p:nvSpPr>
          <p:cNvPr id="24580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Children generalized new imitation skills to home and maintained skills at 1 month follow-up</a:t>
            </a:r>
          </a:p>
          <a:p>
            <a:r>
              <a:rPr lang="en-US" sz="2400" smtClean="0"/>
              <a:t>See figure on next slide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  <p:pic>
        <p:nvPicPr>
          <p:cNvPr id="187398" name="Picture 6" descr="Ingerso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399" name="Oval 7"/>
          <p:cNvSpPr>
            <a:spLocks noChangeArrowheads="1"/>
          </p:cNvSpPr>
          <p:nvPr/>
        </p:nvSpPr>
        <p:spPr bwMode="auto">
          <a:xfrm>
            <a:off x="2195513" y="1123950"/>
            <a:ext cx="1008062" cy="10810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7400" name="Oval 8"/>
          <p:cNvSpPr>
            <a:spLocks noChangeArrowheads="1"/>
          </p:cNvSpPr>
          <p:nvPr/>
        </p:nvSpPr>
        <p:spPr bwMode="auto">
          <a:xfrm>
            <a:off x="5508625" y="549275"/>
            <a:ext cx="1008063" cy="10810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227763" y="1557338"/>
            <a:ext cx="2881312" cy="5329237"/>
            <a:chOff x="3923" y="981"/>
            <a:chExt cx="1815" cy="3357"/>
          </a:xfrm>
        </p:grpSpPr>
        <p:sp>
          <p:nvSpPr>
            <p:cNvPr id="25607" name="Oval 9"/>
            <p:cNvSpPr>
              <a:spLocks noChangeArrowheads="1"/>
            </p:cNvSpPr>
            <p:nvPr/>
          </p:nvSpPr>
          <p:spPr bwMode="auto">
            <a:xfrm>
              <a:off x="3923" y="981"/>
              <a:ext cx="635" cy="68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08" name="Oval 10"/>
            <p:cNvSpPr>
              <a:spLocks noChangeArrowheads="1"/>
            </p:cNvSpPr>
            <p:nvPr/>
          </p:nvSpPr>
          <p:spPr bwMode="auto">
            <a:xfrm>
              <a:off x="4604" y="2341"/>
              <a:ext cx="635" cy="68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09" name="Oval 11"/>
            <p:cNvSpPr>
              <a:spLocks noChangeArrowheads="1"/>
            </p:cNvSpPr>
            <p:nvPr/>
          </p:nvSpPr>
          <p:spPr bwMode="auto">
            <a:xfrm>
              <a:off x="5103" y="3657"/>
              <a:ext cx="635" cy="68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9" grpId="0" animBg="1"/>
      <p:bldP spid="187399" grpId="1" animBg="1"/>
      <p:bldP spid="187400" grpId="0" animBg="1"/>
      <p:bldP spid="187400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baseline design - advantages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User-friendly because treatment applied in a gradual way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Ineffective intervention can be altered before being extended to other baselines.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No temporary loss of gains (as in ABAB design)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Number of baselines needed – at least two, but three or four would be better.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with group designs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Group designs: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Eliminate alternative hypotheses by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000" smtClean="0"/>
              <a:t>assigning subjects to treatment groups randomly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000" smtClean="0"/>
              <a:t>by avoiding confounded variables.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5124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N=1 designs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No assignment of subjects to conditions.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2000" smtClean="0"/>
              <a:t>Instead, we arrange things so that a change in behavior occurs </a:t>
            </a:r>
            <a:r>
              <a:rPr lang="en-US" sz="2000" i="1" smtClean="0"/>
              <a:t>always and only</a:t>
            </a:r>
            <a:r>
              <a:rPr lang="en-US" sz="2000" smtClean="0"/>
              <a:t> when the treatment occurs.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Always and Only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smtClean="0"/>
              <a:t>Always</a:t>
            </a:r>
            <a:r>
              <a:rPr lang="en-US" sz="2400" smtClean="0"/>
              <a:t> – whenever the treatment occurs, the change in behavior occurs.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b="1" smtClean="0"/>
              <a:t>Only</a:t>
            </a:r>
            <a:r>
              <a:rPr lang="en-US" sz="2400" smtClean="0"/>
              <a:t> – the change in behavior does not occur unless the treatment occurs.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If both these things are true, then we can legitimately claim our manipulation </a:t>
            </a:r>
            <a:r>
              <a:rPr lang="en-US" sz="2400" i="1" smtClean="0"/>
              <a:t>caused</a:t>
            </a:r>
            <a:r>
              <a:rPr lang="en-US" sz="2400" smtClean="0"/>
              <a:t> the change in behavior.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Baseline Concept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baseline measure tells us what the behavior is like </a:t>
            </a:r>
            <a:r>
              <a:rPr lang="en-US" sz="2400" i="1" smtClean="0"/>
              <a:t>in the absence of any intervention</a:t>
            </a:r>
            <a:r>
              <a:rPr lang="en-US" sz="240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We always begin an n=1 study by making baseline observations.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Baseline is measured on a dimension such as frequency or intensity of behavior – something we can assign a number to.</a:t>
            </a:r>
          </a:p>
          <a:p>
            <a:endParaRPr lang="en-US" sz="24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Baseline Concept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i="1" dirty="0" smtClean="0"/>
              <a:t>If baseline is stable</a:t>
            </a:r>
            <a:r>
              <a:rPr lang="en-US" sz="2400" dirty="0" smtClean="0"/>
              <a:t>, begin intervention.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440238" y="1916113"/>
            <a:ext cx="4308475" cy="4064000"/>
            <a:chOff x="2797" y="1207"/>
            <a:chExt cx="2714" cy="2560"/>
          </a:xfrm>
        </p:grpSpPr>
        <p:grpSp>
          <p:nvGrpSpPr>
            <p:cNvPr id="8198" name="Group 11"/>
            <p:cNvGrpSpPr>
              <a:grpSpLocks/>
            </p:cNvGrpSpPr>
            <p:nvPr/>
          </p:nvGrpSpPr>
          <p:grpSpPr bwMode="auto">
            <a:xfrm>
              <a:off x="2797" y="1207"/>
              <a:ext cx="2714" cy="2560"/>
              <a:chOff x="2797" y="1324"/>
              <a:chExt cx="2714" cy="2560"/>
            </a:xfrm>
          </p:grpSpPr>
          <p:sp>
            <p:nvSpPr>
              <p:cNvPr id="8208" name="Line 6"/>
              <p:cNvSpPr>
                <a:spLocks noChangeShapeType="1"/>
              </p:cNvSpPr>
              <p:nvPr/>
            </p:nvSpPr>
            <p:spPr bwMode="auto">
              <a:xfrm>
                <a:off x="3187" y="1324"/>
                <a:ext cx="0" cy="2193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Line 7"/>
              <p:cNvSpPr>
                <a:spLocks noChangeShapeType="1"/>
              </p:cNvSpPr>
              <p:nvPr/>
            </p:nvSpPr>
            <p:spPr bwMode="auto">
              <a:xfrm>
                <a:off x="3187" y="3517"/>
                <a:ext cx="2203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8"/>
              <p:cNvSpPr>
                <a:spLocks/>
              </p:cNvSpPr>
              <p:nvPr/>
            </p:nvSpPr>
            <p:spPr bwMode="auto">
              <a:xfrm>
                <a:off x="3357" y="2350"/>
                <a:ext cx="1766" cy="286"/>
              </a:xfrm>
              <a:custGeom>
                <a:avLst/>
                <a:gdLst>
                  <a:gd name="T0" fmla="*/ 0 w 2846"/>
                  <a:gd name="T1" fmla="*/ 313 h 313"/>
                  <a:gd name="T2" fmla="*/ 60 w 2846"/>
                  <a:gd name="T3" fmla="*/ 186 h 313"/>
                  <a:gd name="T4" fmla="*/ 85 w 2846"/>
                  <a:gd name="T5" fmla="*/ 245 h 313"/>
                  <a:gd name="T6" fmla="*/ 110 w 2846"/>
                  <a:gd name="T7" fmla="*/ 253 h 313"/>
                  <a:gd name="T8" fmla="*/ 221 w 2846"/>
                  <a:gd name="T9" fmla="*/ 262 h 313"/>
                  <a:gd name="T10" fmla="*/ 288 w 2846"/>
                  <a:gd name="T11" fmla="*/ 245 h 313"/>
                  <a:gd name="T12" fmla="*/ 390 w 2846"/>
                  <a:gd name="T13" fmla="*/ 211 h 313"/>
                  <a:gd name="T14" fmla="*/ 509 w 2846"/>
                  <a:gd name="T15" fmla="*/ 177 h 313"/>
                  <a:gd name="T16" fmla="*/ 771 w 2846"/>
                  <a:gd name="T17" fmla="*/ 186 h 313"/>
                  <a:gd name="T18" fmla="*/ 839 w 2846"/>
                  <a:gd name="T19" fmla="*/ 228 h 313"/>
                  <a:gd name="T20" fmla="*/ 847 w 2846"/>
                  <a:gd name="T21" fmla="*/ 203 h 313"/>
                  <a:gd name="T22" fmla="*/ 898 w 2846"/>
                  <a:gd name="T23" fmla="*/ 169 h 313"/>
                  <a:gd name="T24" fmla="*/ 1178 w 2846"/>
                  <a:gd name="T25" fmla="*/ 194 h 313"/>
                  <a:gd name="T26" fmla="*/ 1229 w 2846"/>
                  <a:gd name="T27" fmla="*/ 245 h 313"/>
                  <a:gd name="T28" fmla="*/ 1330 w 2846"/>
                  <a:gd name="T29" fmla="*/ 101 h 313"/>
                  <a:gd name="T30" fmla="*/ 1347 w 2846"/>
                  <a:gd name="T31" fmla="*/ 8 h 313"/>
                  <a:gd name="T32" fmla="*/ 1356 w 2846"/>
                  <a:gd name="T33" fmla="*/ 33 h 313"/>
                  <a:gd name="T34" fmla="*/ 1373 w 2846"/>
                  <a:gd name="T35" fmla="*/ 84 h 313"/>
                  <a:gd name="T36" fmla="*/ 1406 w 2846"/>
                  <a:gd name="T37" fmla="*/ 92 h 313"/>
                  <a:gd name="T38" fmla="*/ 1601 w 2846"/>
                  <a:gd name="T39" fmla="*/ 118 h 313"/>
                  <a:gd name="T40" fmla="*/ 1678 w 2846"/>
                  <a:gd name="T41" fmla="*/ 152 h 313"/>
                  <a:gd name="T42" fmla="*/ 1898 w 2846"/>
                  <a:gd name="T43" fmla="*/ 160 h 313"/>
                  <a:gd name="T44" fmla="*/ 1906 w 2846"/>
                  <a:gd name="T45" fmla="*/ 186 h 313"/>
                  <a:gd name="T46" fmla="*/ 2059 w 2846"/>
                  <a:gd name="T47" fmla="*/ 194 h 313"/>
                  <a:gd name="T48" fmla="*/ 2093 w 2846"/>
                  <a:gd name="T49" fmla="*/ 220 h 313"/>
                  <a:gd name="T50" fmla="*/ 2110 w 2846"/>
                  <a:gd name="T51" fmla="*/ 194 h 313"/>
                  <a:gd name="T52" fmla="*/ 2160 w 2846"/>
                  <a:gd name="T53" fmla="*/ 169 h 313"/>
                  <a:gd name="T54" fmla="*/ 2203 w 2846"/>
                  <a:gd name="T55" fmla="*/ 177 h 313"/>
                  <a:gd name="T56" fmla="*/ 2211 w 2846"/>
                  <a:gd name="T57" fmla="*/ 203 h 313"/>
                  <a:gd name="T58" fmla="*/ 2254 w 2846"/>
                  <a:gd name="T59" fmla="*/ 211 h 313"/>
                  <a:gd name="T60" fmla="*/ 2491 w 2846"/>
                  <a:gd name="T61" fmla="*/ 152 h 313"/>
                  <a:gd name="T62" fmla="*/ 2643 w 2846"/>
                  <a:gd name="T63" fmla="*/ 236 h 313"/>
                  <a:gd name="T64" fmla="*/ 2694 w 2846"/>
                  <a:gd name="T65" fmla="*/ 245 h 313"/>
                  <a:gd name="T66" fmla="*/ 2745 w 2846"/>
                  <a:gd name="T67" fmla="*/ 211 h 313"/>
                  <a:gd name="T68" fmla="*/ 2846 w 2846"/>
                  <a:gd name="T69" fmla="*/ 194 h 31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846"/>
                  <a:gd name="T106" fmla="*/ 0 h 313"/>
                  <a:gd name="T107" fmla="*/ 2846 w 2846"/>
                  <a:gd name="T108" fmla="*/ 313 h 31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846" h="313">
                    <a:moveTo>
                      <a:pt x="0" y="313"/>
                    </a:moveTo>
                    <a:cubicBezTo>
                      <a:pt x="10" y="265"/>
                      <a:pt x="32" y="227"/>
                      <a:pt x="60" y="186"/>
                    </a:cubicBezTo>
                    <a:cubicBezTo>
                      <a:pt x="72" y="204"/>
                      <a:pt x="72" y="228"/>
                      <a:pt x="85" y="245"/>
                    </a:cubicBezTo>
                    <a:cubicBezTo>
                      <a:pt x="90" y="252"/>
                      <a:pt x="101" y="252"/>
                      <a:pt x="110" y="253"/>
                    </a:cubicBezTo>
                    <a:cubicBezTo>
                      <a:pt x="147" y="258"/>
                      <a:pt x="184" y="259"/>
                      <a:pt x="221" y="262"/>
                    </a:cubicBezTo>
                    <a:cubicBezTo>
                      <a:pt x="253" y="309"/>
                      <a:pt x="260" y="283"/>
                      <a:pt x="288" y="245"/>
                    </a:cubicBezTo>
                    <a:cubicBezTo>
                      <a:pt x="307" y="192"/>
                      <a:pt x="340" y="204"/>
                      <a:pt x="390" y="211"/>
                    </a:cubicBezTo>
                    <a:cubicBezTo>
                      <a:pt x="431" y="198"/>
                      <a:pt x="466" y="185"/>
                      <a:pt x="509" y="177"/>
                    </a:cubicBezTo>
                    <a:cubicBezTo>
                      <a:pt x="600" y="186"/>
                      <a:pt x="680" y="179"/>
                      <a:pt x="771" y="186"/>
                    </a:cubicBezTo>
                    <a:cubicBezTo>
                      <a:pt x="794" y="220"/>
                      <a:pt x="795" y="242"/>
                      <a:pt x="839" y="228"/>
                    </a:cubicBezTo>
                    <a:cubicBezTo>
                      <a:pt x="842" y="220"/>
                      <a:pt x="841" y="209"/>
                      <a:pt x="847" y="203"/>
                    </a:cubicBezTo>
                    <a:cubicBezTo>
                      <a:pt x="861" y="189"/>
                      <a:pt x="898" y="169"/>
                      <a:pt x="898" y="169"/>
                    </a:cubicBezTo>
                    <a:cubicBezTo>
                      <a:pt x="991" y="177"/>
                      <a:pt x="1087" y="173"/>
                      <a:pt x="1178" y="194"/>
                    </a:cubicBezTo>
                    <a:cubicBezTo>
                      <a:pt x="1201" y="199"/>
                      <a:pt x="1229" y="245"/>
                      <a:pt x="1229" y="245"/>
                    </a:cubicBezTo>
                    <a:cubicBezTo>
                      <a:pt x="1273" y="201"/>
                      <a:pt x="1288" y="143"/>
                      <a:pt x="1330" y="101"/>
                    </a:cubicBezTo>
                    <a:cubicBezTo>
                      <a:pt x="1341" y="71"/>
                      <a:pt x="1335" y="37"/>
                      <a:pt x="1347" y="8"/>
                    </a:cubicBezTo>
                    <a:cubicBezTo>
                      <a:pt x="1350" y="0"/>
                      <a:pt x="1353" y="25"/>
                      <a:pt x="1356" y="33"/>
                    </a:cubicBezTo>
                    <a:cubicBezTo>
                      <a:pt x="1357" y="35"/>
                      <a:pt x="1371" y="82"/>
                      <a:pt x="1373" y="84"/>
                    </a:cubicBezTo>
                    <a:cubicBezTo>
                      <a:pt x="1382" y="91"/>
                      <a:pt x="1395" y="90"/>
                      <a:pt x="1406" y="92"/>
                    </a:cubicBezTo>
                    <a:cubicBezTo>
                      <a:pt x="1471" y="102"/>
                      <a:pt x="1536" y="109"/>
                      <a:pt x="1601" y="118"/>
                    </a:cubicBezTo>
                    <a:cubicBezTo>
                      <a:pt x="1616" y="160"/>
                      <a:pt x="1637" y="162"/>
                      <a:pt x="1678" y="152"/>
                    </a:cubicBezTo>
                    <a:cubicBezTo>
                      <a:pt x="1751" y="155"/>
                      <a:pt x="1825" y="149"/>
                      <a:pt x="1898" y="160"/>
                    </a:cubicBezTo>
                    <a:cubicBezTo>
                      <a:pt x="1907" y="161"/>
                      <a:pt x="1897" y="184"/>
                      <a:pt x="1906" y="186"/>
                    </a:cubicBezTo>
                    <a:cubicBezTo>
                      <a:pt x="1956" y="197"/>
                      <a:pt x="2008" y="191"/>
                      <a:pt x="2059" y="194"/>
                    </a:cubicBezTo>
                    <a:cubicBezTo>
                      <a:pt x="2070" y="203"/>
                      <a:pt x="2079" y="220"/>
                      <a:pt x="2093" y="220"/>
                    </a:cubicBezTo>
                    <a:cubicBezTo>
                      <a:pt x="2103" y="220"/>
                      <a:pt x="2103" y="201"/>
                      <a:pt x="2110" y="194"/>
                    </a:cubicBezTo>
                    <a:cubicBezTo>
                      <a:pt x="2126" y="177"/>
                      <a:pt x="2139" y="176"/>
                      <a:pt x="2160" y="169"/>
                    </a:cubicBezTo>
                    <a:cubicBezTo>
                      <a:pt x="2174" y="172"/>
                      <a:pt x="2191" y="169"/>
                      <a:pt x="2203" y="177"/>
                    </a:cubicBezTo>
                    <a:cubicBezTo>
                      <a:pt x="2211" y="182"/>
                      <a:pt x="2203" y="198"/>
                      <a:pt x="2211" y="203"/>
                    </a:cubicBezTo>
                    <a:cubicBezTo>
                      <a:pt x="2223" y="211"/>
                      <a:pt x="2240" y="208"/>
                      <a:pt x="2254" y="211"/>
                    </a:cubicBezTo>
                    <a:cubicBezTo>
                      <a:pt x="2333" y="191"/>
                      <a:pt x="2413" y="176"/>
                      <a:pt x="2491" y="152"/>
                    </a:cubicBezTo>
                    <a:cubicBezTo>
                      <a:pt x="2523" y="199"/>
                      <a:pt x="2590" y="219"/>
                      <a:pt x="2643" y="236"/>
                    </a:cubicBezTo>
                    <a:cubicBezTo>
                      <a:pt x="2668" y="253"/>
                      <a:pt x="2666" y="261"/>
                      <a:pt x="2694" y="245"/>
                    </a:cubicBezTo>
                    <a:cubicBezTo>
                      <a:pt x="2712" y="235"/>
                      <a:pt x="2745" y="211"/>
                      <a:pt x="2745" y="211"/>
                    </a:cubicBezTo>
                    <a:cubicBezTo>
                      <a:pt x="2775" y="167"/>
                      <a:pt x="2792" y="194"/>
                      <a:pt x="2846" y="194"/>
                    </a:cubicBezTo>
                  </a:path>
                </a:pathLst>
              </a:cu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8211" name="Text Box 9"/>
              <p:cNvSpPr txBox="1">
                <a:spLocks noChangeArrowheads="1"/>
              </p:cNvSpPr>
              <p:nvPr/>
            </p:nvSpPr>
            <p:spPr bwMode="auto">
              <a:xfrm>
                <a:off x="2797" y="1748"/>
                <a:ext cx="412" cy="231"/>
              </a:xfrm>
              <a:prstGeom prst="rect">
                <a:avLst/>
              </a:prstGeom>
              <a:noFill/>
              <a:ln w="9525">
                <a:solidFill>
                  <a:schemeClr val="tx2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FFFF00"/>
                    </a:solidFill>
                  </a:rPr>
                  <a:t>Freq</a:t>
                </a:r>
              </a:p>
            </p:txBody>
          </p:sp>
          <p:sp>
            <p:nvSpPr>
              <p:cNvPr id="8212" name="Text Box 10"/>
              <p:cNvSpPr txBox="1">
                <a:spLocks noChangeArrowheads="1"/>
              </p:cNvSpPr>
              <p:nvPr/>
            </p:nvSpPr>
            <p:spPr bwMode="auto">
              <a:xfrm>
                <a:off x="5075" y="3653"/>
                <a:ext cx="436" cy="231"/>
              </a:xfrm>
              <a:prstGeom prst="rect">
                <a:avLst/>
              </a:prstGeom>
              <a:noFill/>
              <a:ln w="9525">
                <a:solidFill>
                  <a:schemeClr val="tx2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FFFF00"/>
                    </a:solidFill>
                  </a:rPr>
                  <a:t>Time</a:t>
                </a:r>
              </a:p>
            </p:txBody>
          </p:sp>
        </p:grpSp>
        <p:grpSp>
          <p:nvGrpSpPr>
            <p:cNvPr id="8199" name="Group 21"/>
            <p:cNvGrpSpPr>
              <a:grpSpLocks/>
            </p:cNvGrpSpPr>
            <p:nvPr/>
          </p:nvGrpSpPr>
          <p:grpSpPr bwMode="auto">
            <a:xfrm>
              <a:off x="3515" y="3294"/>
              <a:ext cx="1588" cy="181"/>
              <a:chOff x="3515" y="3294"/>
              <a:chExt cx="1588" cy="181"/>
            </a:xfrm>
          </p:grpSpPr>
          <p:sp>
            <p:nvSpPr>
              <p:cNvPr id="8200" name="Line 13"/>
              <p:cNvSpPr>
                <a:spLocks noChangeShapeType="1"/>
              </p:cNvSpPr>
              <p:nvPr/>
            </p:nvSpPr>
            <p:spPr bwMode="auto">
              <a:xfrm>
                <a:off x="3515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Line 14"/>
              <p:cNvSpPr>
                <a:spLocks noChangeShapeType="1"/>
              </p:cNvSpPr>
              <p:nvPr/>
            </p:nvSpPr>
            <p:spPr bwMode="auto">
              <a:xfrm>
                <a:off x="3742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Line 15"/>
              <p:cNvSpPr>
                <a:spLocks noChangeShapeType="1"/>
              </p:cNvSpPr>
              <p:nvPr/>
            </p:nvSpPr>
            <p:spPr bwMode="auto">
              <a:xfrm>
                <a:off x="3969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Line 16"/>
              <p:cNvSpPr>
                <a:spLocks noChangeShapeType="1"/>
              </p:cNvSpPr>
              <p:nvPr/>
            </p:nvSpPr>
            <p:spPr bwMode="auto">
              <a:xfrm>
                <a:off x="4195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Line 17"/>
              <p:cNvSpPr>
                <a:spLocks noChangeShapeType="1"/>
              </p:cNvSpPr>
              <p:nvPr/>
            </p:nvSpPr>
            <p:spPr bwMode="auto">
              <a:xfrm>
                <a:off x="4422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Line 18"/>
              <p:cNvSpPr>
                <a:spLocks noChangeShapeType="1"/>
              </p:cNvSpPr>
              <p:nvPr/>
            </p:nvSpPr>
            <p:spPr bwMode="auto">
              <a:xfrm>
                <a:off x="4649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Line 19"/>
              <p:cNvSpPr>
                <a:spLocks noChangeShapeType="1"/>
              </p:cNvSpPr>
              <p:nvPr/>
            </p:nvSpPr>
            <p:spPr bwMode="auto">
              <a:xfrm>
                <a:off x="4876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Line 20"/>
              <p:cNvSpPr>
                <a:spLocks noChangeShapeType="1"/>
              </p:cNvSpPr>
              <p:nvPr/>
            </p:nvSpPr>
            <p:spPr bwMode="auto">
              <a:xfrm>
                <a:off x="5103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Baseline Concept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i="1" dirty="0" smtClean="0"/>
              <a:t>If baseline not stable</a:t>
            </a:r>
            <a:r>
              <a:rPr lang="en-US" sz="2400" dirty="0" smtClean="0"/>
              <a:t>, stabilize it before intervention.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 = 1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440238" y="1916113"/>
            <a:ext cx="4367212" cy="4064000"/>
            <a:chOff x="2797" y="1207"/>
            <a:chExt cx="2751" cy="2560"/>
          </a:xfrm>
        </p:grpSpPr>
        <p:sp>
          <p:nvSpPr>
            <p:cNvPr id="9222" name="Line 7"/>
            <p:cNvSpPr>
              <a:spLocks noChangeShapeType="1"/>
            </p:cNvSpPr>
            <p:nvPr/>
          </p:nvSpPr>
          <p:spPr bwMode="auto">
            <a:xfrm>
              <a:off x="3187" y="1207"/>
              <a:ext cx="0" cy="2193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8"/>
            <p:cNvSpPr>
              <a:spLocks noChangeShapeType="1"/>
            </p:cNvSpPr>
            <p:nvPr/>
          </p:nvSpPr>
          <p:spPr bwMode="auto">
            <a:xfrm>
              <a:off x="3187" y="3400"/>
              <a:ext cx="2203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Text Box 10"/>
            <p:cNvSpPr txBox="1">
              <a:spLocks noChangeArrowheads="1"/>
            </p:cNvSpPr>
            <p:nvPr/>
          </p:nvSpPr>
          <p:spPr bwMode="auto">
            <a:xfrm>
              <a:off x="2797" y="1631"/>
              <a:ext cx="412" cy="231"/>
            </a:xfrm>
            <a:prstGeom prst="rect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FFFF00"/>
                  </a:solidFill>
                </a:rPr>
                <a:t>Freq</a:t>
              </a:r>
            </a:p>
          </p:txBody>
        </p:sp>
        <p:sp>
          <p:nvSpPr>
            <p:cNvPr id="9225" name="Text Box 11"/>
            <p:cNvSpPr txBox="1">
              <a:spLocks noChangeArrowheads="1"/>
            </p:cNvSpPr>
            <p:nvPr/>
          </p:nvSpPr>
          <p:spPr bwMode="auto">
            <a:xfrm>
              <a:off x="5075" y="3536"/>
              <a:ext cx="436" cy="231"/>
            </a:xfrm>
            <a:prstGeom prst="rect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FFFF00"/>
                  </a:solidFill>
                </a:rPr>
                <a:t>Time</a:t>
              </a:r>
            </a:p>
          </p:txBody>
        </p:sp>
        <p:grpSp>
          <p:nvGrpSpPr>
            <p:cNvPr id="9226" name="Group 12"/>
            <p:cNvGrpSpPr>
              <a:grpSpLocks/>
            </p:cNvGrpSpPr>
            <p:nvPr/>
          </p:nvGrpSpPr>
          <p:grpSpPr bwMode="auto">
            <a:xfrm>
              <a:off x="3515" y="3294"/>
              <a:ext cx="1588" cy="181"/>
              <a:chOff x="3515" y="3294"/>
              <a:chExt cx="1588" cy="181"/>
            </a:xfrm>
          </p:grpSpPr>
          <p:sp>
            <p:nvSpPr>
              <p:cNvPr id="9228" name="Line 13"/>
              <p:cNvSpPr>
                <a:spLocks noChangeShapeType="1"/>
              </p:cNvSpPr>
              <p:nvPr/>
            </p:nvSpPr>
            <p:spPr bwMode="auto">
              <a:xfrm>
                <a:off x="3515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Line 14"/>
              <p:cNvSpPr>
                <a:spLocks noChangeShapeType="1"/>
              </p:cNvSpPr>
              <p:nvPr/>
            </p:nvSpPr>
            <p:spPr bwMode="auto">
              <a:xfrm>
                <a:off x="3742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Line 15"/>
              <p:cNvSpPr>
                <a:spLocks noChangeShapeType="1"/>
              </p:cNvSpPr>
              <p:nvPr/>
            </p:nvSpPr>
            <p:spPr bwMode="auto">
              <a:xfrm>
                <a:off x="3969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Line 16"/>
              <p:cNvSpPr>
                <a:spLocks noChangeShapeType="1"/>
              </p:cNvSpPr>
              <p:nvPr/>
            </p:nvSpPr>
            <p:spPr bwMode="auto">
              <a:xfrm>
                <a:off x="4195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2" name="Line 17"/>
              <p:cNvSpPr>
                <a:spLocks noChangeShapeType="1"/>
              </p:cNvSpPr>
              <p:nvPr/>
            </p:nvSpPr>
            <p:spPr bwMode="auto">
              <a:xfrm>
                <a:off x="4422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3" name="Line 18"/>
              <p:cNvSpPr>
                <a:spLocks noChangeShapeType="1"/>
              </p:cNvSpPr>
              <p:nvPr/>
            </p:nvSpPr>
            <p:spPr bwMode="auto">
              <a:xfrm>
                <a:off x="4649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4" name="Line 19"/>
              <p:cNvSpPr>
                <a:spLocks noChangeShapeType="1"/>
              </p:cNvSpPr>
              <p:nvPr/>
            </p:nvSpPr>
            <p:spPr bwMode="auto">
              <a:xfrm>
                <a:off x="4876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5" name="Line 20"/>
              <p:cNvSpPr>
                <a:spLocks noChangeShapeType="1"/>
              </p:cNvSpPr>
              <p:nvPr/>
            </p:nvSpPr>
            <p:spPr bwMode="auto">
              <a:xfrm>
                <a:off x="5103" y="3294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7" name="Freeform 24"/>
            <p:cNvSpPr>
              <a:spLocks/>
            </p:cNvSpPr>
            <p:nvPr/>
          </p:nvSpPr>
          <p:spPr bwMode="auto">
            <a:xfrm>
              <a:off x="3261" y="1660"/>
              <a:ext cx="2287" cy="1170"/>
            </a:xfrm>
            <a:custGeom>
              <a:avLst/>
              <a:gdLst>
                <a:gd name="T0" fmla="*/ 0 w 2287"/>
                <a:gd name="T1" fmla="*/ 983 h 1170"/>
                <a:gd name="T2" fmla="*/ 59 w 2287"/>
                <a:gd name="T3" fmla="*/ 636 h 1170"/>
                <a:gd name="T4" fmla="*/ 68 w 2287"/>
                <a:gd name="T5" fmla="*/ 356 h 1170"/>
                <a:gd name="T6" fmla="*/ 93 w 2287"/>
                <a:gd name="T7" fmla="*/ 339 h 1170"/>
                <a:gd name="T8" fmla="*/ 136 w 2287"/>
                <a:gd name="T9" fmla="*/ 271 h 1170"/>
                <a:gd name="T10" fmla="*/ 229 w 2287"/>
                <a:gd name="T11" fmla="*/ 127 h 1170"/>
                <a:gd name="T12" fmla="*/ 280 w 2287"/>
                <a:gd name="T13" fmla="*/ 9 h 1170"/>
                <a:gd name="T14" fmla="*/ 331 w 2287"/>
                <a:gd name="T15" fmla="*/ 93 h 1170"/>
                <a:gd name="T16" fmla="*/ 347 w 2287"/>
                <a:gd name="T17" fmla="*/ 144 h 1170"/>
                <a:gd name="T18" fmla="*/ 347 w 2287"/>
                <a:gd name="T19" fmla="*/ 483 h 1170"/>
                <a:gd name="T20" fmla="*/ 381 w 2287"/>
                <a:gd name="T21" fmla="*/ 746 h 1170"/>
                <a:gd name="T22" fmla="*/ 390 w 2287"/>
                <a:gd name="T23" fmla="*/ 1000 h 1170"/>
                <a:gd name="T24" fmla="*/ 491 w 2287"/>
                <a:gd name="T25" fmla="*/ 991 h 1170"/>
                <a:gd name="T26" fmla="*/ 568 w 2287"/>
                <a:gd name="T27" fmla="*/ 890 h 1170"/>
                <a:gd name="T28" fmla="*/ 593 w 2287"/>
                <a:gd name="T29" fmla="*/ 856 h 1170"/>
                <a:gd name="T30" fmla="*/ 619 w 2287"/>
                <a:gd name="T31" fmla="*/ 839 h 1170"/>
                <a:gd name="T32" fmla="*/ 652 w 2287"/>
                <a:gd name="T33" fmla="*/ 754 h 1170"/>
                <a:gd name="T34" fmla="*/ 686 w 2287"/>
                <a:gd name="T35" fmla="*/ 644 h 1170"/>
                <a:gd name="T36" fmla="*/ 754 w 2287"/>
                <a:gd name="T37" fmla="*/ 813 h 1170"/>
                <a:gd name="T38" fmla="*/ 796 w 2287"/>
                <a:gd name="T39" fmla="*/ 508 h 1170"/>
                <a:gd name="T40" fmla="*/ 830 w 2287"/>
                <a:gd name="T41" fmla="*/ 398 h 1170"/>
                <a:gd name="T42" fmla="*/ 856 w 2287"/>
                <a:gd name="T43" fmla="*/ 254 h 1170"/>
                <a:gd name="T44" fmla="*/ 873 w 2287"/>
                <a:gd name="T45" fmla="*/ 288 h 1170"/>
                <a:gd name="T46" fmla="*/ 898 w 2287"/>
                <a:gd name="T47" fmla="*/ 390 h 1170"/>
                <a:gd name="T48" fmla="*/ 907 w 2287"/>
                <a:gd name="T49" fmla="*/ 1025 h 1170"/>
                <a:gd name="T50" fmla="*/ 915 w 2287"/>
                <a:gd name="T51" fmla="*/ 1144 h 1170"/>
                <a:gd name="T52" fmla="*/ 923 w 2287"/>
                <a:gd name="T53" fmla="*/ 1051 h 1170"/>
                <a:gd name="T54" fmla="*/ 983 w 2287"/>
                <a:gd name="T55" fmla="*/ 542 h 1170"/>
                <a:gd name="T56" fmla="*/ 991 w 2287"/>
                <a:gd name="T57" fmla="*/ 517 h 1170"/>
                <a:gd name="T58" fmla="*/ 1017 w 2287"/>
                <a:gd name="T59" fmla="*/ 483 h 1170"/>
                <a:gd name="T60" fmla="*/ 1042 w 2287"/>
                <a:gd name="T61" fmla="*/ 381 h 1170"/>
                <a:gd name="T62" fmla="*/ 1203 w 2287"/>
                <a:gd name="T63" fmla="*/ 127 h 1170"/>
                <a:gd name="T64" fmla="*/ 1339 w 2287"/>
                <a:gd name="T65" fmla="*/ 34 h 1170"/>
                <a:gd name="T66" fmla="*/ 1389 w 2287"/>
                <a:gd name="T67" fmla="*/ 0 h 1170"/>
                <a:gd name="T68" fmla="*/ 1432 w 2287"/>
                <a:gd name="T69" fmla="*/ 576 h 1170"/>
                <a:gd name="T70" fmla="*/ 1440 w 2287"/>
                <a:gd name="T71" fmla="*/ 737 h 1170"/>
                <a:gd name="T72" fmla="*/ 1449 w 2287"/>
                <a:gd name="T73" fmla="*/ 822 h 1170"/>
                <a:gd name="T74" fmla="*/ 1491 w 2287"/>
                <a:gd name="T75" fmla="*/ 830 h 1170"/>
                <a:gd name="T76" fmla="*/ 1533 w 2287"/>
                <a:gd name="T77" fmla="*/ 1034 h 1170"/>
                <a:gd name="T78" fmla="*/ 1601 w 2287"/>
                <a:gd name="T79" fmla="*/ 1084 h 1170"/>
                <a:gd name="T80" fmla="*/ 1618 w 2287"/>
                <a:gd name="T81" fmla="*/ 1118 h 1170"/>
                <a:gd name="T82" fmla="*/ 1635 w 2287"/>
                <a:gd name="T83" fmla="*/ 983 h 1170"/>
                <a:gd name="T84" fmla="*/ 1686 w 2287"/>
                <a:gd name="T85" fmla="*/ 703 h 1170"/>
                <a:gd name="T86" fmla="*/ 1720 w 2287"/>
                <a:gd name="T87" fmla="*/ 585 h 1170"/>
                <a:gd name="T88" fmla="*/ 1762 w 2287"/>
                <a:gd name="T89" fmla="*/ 373 h 1170"/>
                <a:gd name="T90" fmla="*/ 1771 w 2287"/>
                <a:gd name="T91" fmla="*/ 322 h 1170"/>
                <a:gd name="T92" fmla="*/ 1804 w 2287"/>
                <a:gd name="T93" fmla="*/ 314 h 1170"/>
                <a:gd name="T94" fmla="*/ 1872 w 2287"/>
                <a:gd name="T95" fmla="*/ 195 h 1170"/>
                <a:gd name="T96" fmla="*/ 1974 w 2287"/>
                <a:gd name="T97" fmla="*/ 43 h 1170"/>
                <a:gd name="T98" fmla="*/ 1982 w 2287"/>
                <a:gd name="T99" fmla="*/ 119 h 1170"/>
                <a:gd name="T100" fmla="*/ 1999 w 2287"/>
                <a:gd name="T101" fmla="*/ 153 h 1170"/>
                <a:gd name="T102" fmla="*/ 2008 w 2287"/>
                <a:gd name="T103" fmla="*/ 220 h 1170"/>
                <a:gd name="T104" fmla="*/ 2016 w 2287"/>
                <a:gd name="T105" fmla="*/ 246 h 1170"/>
                <a:gd name="T106" fmla="*/ 2042 w 2287"/>
                <a:gd name="T107" fmla="*/ 475 h 1170"/>
                <a:gd name="T108" fmla="*/ 2109 w 2287"/>
                <a:gd name="T109" fmla="*/ 678 h 1170"/>
                <a:gd name="T110" fmla="*/ 2194 w 2287"/>
                <a:gd name="T111" fmla="*/ 712 h 1170"/>
                <a:gd name="T112" fmla="*/ 2253 w 2287"/>
                <a:gd name="T113" fmla="*/ 763 h 1170"/>
                <a:gd name="T114" fmla="*/ 2287 w 2287"/>
                <a:gd name="T115" fmla="*/ 822 h 117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87"/>
                <a:gd name="T175" fmla="*/ 0 h 1170"/>
                <a:gd name="T176" fmla="*/ 2287 w 2287"/>
                <a:gd name="T177" fmla="*/ 1170 h 117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87" h="1170">
                  <a:moveTo>
                    <a:pt x="0" y="983"/>
                  </a:moveTo>
                  <a:cubicBezTo>
                    <a:pt x="9" y="866"/>
                    <a:pt x="31" y="750"/>
                    <a:pt x="59" y="636"/>
                  </a:cubicBezTo>
                  <a:cubicBezTo>
                    <a:pt x="62" y="543"/>
                    <a:pt x="57" y="449"/>
                    <a:pt x="68" y="356"/>
                  </a:cubicBezTo>
                  <a:cubicBezTo>
                    <a:pt x="69" y="346"/>
                    <a:pt x="86" y="346"/>
                    <a:pt x="93" y="339"/>
                  </a:cubicBezTo>
                  <a:cubicBezTo>
                    <a:pt x="116" y="316"/>
                    <a:pt x="122" y="299"/>
                    <a:pt x="136" y="271"/>
                  </a:cubicBezTo>
                  <a:cubicBezTo>
                    <a:pt x="147" y="190"/>
                    <a:pt x="167" y="175"/>
                    <a:pt x="229" y="127"/>
                  </a:cubicBezTo>
                  <a:cubicBezTo>
                    <a:pt x="261" y="62"/>
                    <a:pt x="267" y="91"/>
                    <a:pt x="280" y="9"/>
                  </a:cubicBezTo>
                  <a:cubicBezTo>
                    <a:pt x="332" y="35"/>
                    <a:pt x="316" y="41"/>
                    <a:pt x="331" y="93"/>
                  </a:cubicBezTo>
                  <a:cubicBezTo>
                    <a:pt x="336" y="110"/>
                    <a:pt x="347" y="144"/>
                    <a:pt x="347" y="144"/>
                  </a:cubicBezTo>
                  <a:cubicBezTo>
                    <a:pt x="355" y="299"/>
                    <a:pt x="362" y="339"/>
                    <a:pt x="347" y="483"/>
                  </a:cubicBezTo>
                  <a:cubicBezTo>
                    <a:pt x="360" y="633"/>
                    <a:pt x="361" y="640"/>
                    <a:pt x="381" y="746"/>
                  </a:cubicBezTo>
                  <a:cubicBezTo>
                    <a:pt x="384" y="831"/>
                    <a:pt x="355" y="923"/>
                    <a:pt x="390" y="1000"/>
                  </a:cubicBezTo>
                  <a:cubicBezTo>
                    <a:pt x="404" y="1031"/>
                    <a:pt x="460" y="1005"/>
                    <a:pt x="491" y="991"/>
                  </a:cubicBezTo>
                  <a:cubicBezTo>
                    <a:pt x="520" y="978"/>
                    <a:pt x="538" y="909"/>
                    <a:pt x="568" y="890"/>
                  </a:cubicBezTo>
                  <a:cubicBezTo>
                    <a:pt x="576" y="879"/>
                    <a:pt x="583" y="866"/>
                    <a:pt x="593" y="856"/>
                  </a:cubicBezTo>
                  <a:cubicBezTo>
                    <a:pt x="600" y="849"/>
                    <a:pt x="614" y="848"/>
                    <a:pt x="619" y="839"/>
                  </a:cubicBezTo>
                  <a:cubicBezTo>
                    <a:pt x="635" y="813"/>
                    <a:pt x="638" y="781"/>
                    <a:pt x="652" y="754"/>
                  </a:cubicBezTo>
                  <a:cubicBezTo>
                    <a:pt x="659" y="706"/>
                    <a:pt x="660" y="682"/>
                    <a:pt x="686" y="644"/>
                  </a:cubicBezTo>
                  <a:cubicBezTo>
                    <a:pt x="698" y="777"/>
                    <a:pt x="689" y="727"/>
                    <a:pt x="754" y="813"/>
                  </a:cubicBezTo>
                  <a:cubicBezTo>
                    <a:pt x="782" y="712"/>
                    <a:pt x="737" y="598"/>
                    <a:pt x="796" y="508"/>
                  </a:cubicBezTo>
                  <a:cubicBezTo>
                    <a:pt x="806" y="470"/>
                    <a:pt x="815" y="435"/>
                    <a:pt x="830" y="398"/>
                  </a:cubicBezTo>
                  <a:cubicBezTo>
                    <a:pt x="832" y="385"/>
                    <a:pt x="842" y="268"/>
                    <a:pt x="856" y="254"/>
                  </a:cubicBezTo>
                  <a:cubicBezTo>
                    <a:pt x="865" y="245"/>
                    <a:pt x="868" y="276"/>
                    <a:pt x="873" y="288"/>
                  </a:cubicBezTo>
                  <a:cubicBezTo>
                    <a:pt x="887" y="320"/>
                    <a:pt x="888" y="356"/>
                    <a:pt x="898" y="390"/>
                  </a:cubicBezTo>
                  <a:cubicBezTo>
                    <a:pt x="901" y="602"/>
                    <a:pt x="902" y="813"/>
                    <a:pt x="907" y="1025"/>
                  </a:cubicBezTo>
                  <a:cubicBezTo>
                    <a:pt x="908" y="1065"/>
                    <a:pt x="894" y="1110"/>
                    <a:pt x="915" y="1144"/>
                  </a:cubicBezTo>
                  <a:cubicBezTo>
                    <a:pt x="931" y="1170"/>
                    <a:pt x="920" y="1082"/>
                    <a:pt x="923" y="1051"/>
                  </a:cubicBezTo>
                  <a:cubicBezTo>
                    <a:pt x="930" y="878"/>
                    <a:pt x="887" y="690"/>
                    <a:pt x="983" y="542"/>
                  </a:cubicBezTo>
                  <a:cubicBezTo>
                    <a:pt x="986" y="534"/>
                    <a:pt x="987" y="525"/>
                    <a:pt x="991" y="517"/>
                  </a:cubicBezTo>
                  <a:cubicBezTo>
                    <a:pt x="998" y="505"/>
                    <a:pt x="1012" y="496"/>
                    <a:pt x="1017" y="483"/>
                  </a:cubicBezTo>
                  <a:cubicBezTo>
                    <a:pt x="1030" y="451"/>
                    <a:pt x="1026" y="413"/>
                    <a:pt x="1042" y="381"/>
                  </a:cubicBezTo>
                  <a:cubicBezTo>
                    <a:pt x="1087" y="289"/>
                    <a:pt x="1138" y="209"/>
                    <a:pt x="1203" y="127"/>
                  </a:cubicBezTo>
                  <a:cubicBezTo>
                    <a:pt x="1241" y="79"/>
                    <a:pt x="1289" y="62"/>
                    <a:pt x="1339" y="34"/>
                  </a:cubicBezTo>
                  <a:cubicBezTo>
                    <a:pt x="1357" y="24"/>
                    <a:pt x="1389" y="0"/>
                    <a:pt x="1389" y="0"/>
                  </a:cubicBezTo>
                  <a:cubicBezTo>
                    <a:pt x="1393" y="212"/>
                    <a:pt x="1365" y="391"/>
                    <a:pt x="1432" y="576"/>
                  </a:cubicBezTo>
                  <a:cubicBezTo>
                    <a:pt x="1435" y="630"/>
                    <a:pt x="1436" y="683"/>
                    <a:pt x="1440" y="737"/>
                  </a:cubicBezTo>
                  <a:cubicBezTo>
                    <a:pt x="1442" y="765"/>
                    <a:pt x="1435" y="797"/>
                    <a:pt x="1449" y="822"/>
                  </a:cubicBezTo>
                  <a:cubicBezTo>
                    <a:pt x="1456" y="834"/>
                    <a:pt x="1477" y="827"/>
                    <a:pt x="1491" y="830"/>
                  </a:cubicBezTo>
                  <a:cubicBezTo>
                    <a:pt x="1559" y="876"/>
                    <a:pt x="1521" y="948"/>
                    <a:pt x="1533" y="1034"/>
                  </a:cubicBezTo>
                  <a:cubicBezTo>
                    <a:pt x="1537" y="1064"/>
                    <a:pt x="1578" y="1077"/>
                    <a:pt x="1601" y="1084"/>
                  </a:cubicBezTo>
                  <a:cubicBezTo>
                    <a:pt x="1607" y="1095"/>
                    <a:pt x="1610" y="1128"/>
                    <a:pt x="1618" y="1118"/>
                  </a:cubicBezTo>
                  <a:cubicBezTo>
                    <a:pt x="1620" y="1116"/>
                    <a:pt x="1635" y="985"/>
                    <a:pt x="1635" y="983"/>
                  </a:cubicBezTo>
                  <a:cubicBezTo>
                    <a:pt x="1644" y="888"/>
                    <a:pt x="1643" y="790"/>
                    <a:pt x="1686" y="703"/>
                  </a:cubicBezTo>
                  <a:cubicBezTo>
                    <a:pt x="1695" y="631"/>
                    <a:pt x="1700" y="641"/>
                    <a:pt x="1720" y="585"/>
                  </a:cubicBezTo>
                  <a:cubicBezTo>
                    <a:pt x="1731" y="514"/>
                    <a:pt x="1735" y="439"/>
                    <a:pt x="1762" y="373"/>
                  </a:cubicBezTo>
                  <a:cubicBezTo>
                    <a:pt x="1765" y="356"/>
                    <a:pt x="1761" y="336"/>
                    <a:pt x="1771" y="322"/>
                  </a:cubicBezTo>
                  <a:cubicBezTo>
                    <a:pt x="1778" y="313"/>
                    <a:pt x="1798" y="323"/>
                    <a:pt x="1804" y="314"/>
                  </a:cubicBezTo>
                  <a:cubicBezTo>
                    <a:pt x="1848" y="247"/>
                    <a:pt x="1791" y="236"/>
                    <a:pt x="1872" y="195"/>
                  </a:cubicBezTo>
                  <a:cubicBezTo>
                    <a:pt x="1905" y="145"/>
                    <a:pt x="1924" y="75"/>
                    <a:pt x="1974" y="43"/>
                  </a:cubicBezTo>
                  <a:cubicBezTo>
                    <a:pt x="1977" y="68"/>
                    <a:pt x="1976" y="94"/>
                    <a:pt x="1982" y="119"/>
                  </a:cubicBezTo>
                  <a:cubicBezTo>
                    <a:pt x="1985" y="131"/>
                    <a:pt x="1996" y="141"/>
                    <a:pt x="1999" y="153"/>
                  </a:cubicBezTo>
                  <a:cubicBezTo>
                    <a:pt x="2005" y="175"/>
                    <a:pt x="2004" y="198"/>
                    <a:pt x="2008" y="220"/>
                  </a:cubicBezTo>
                  <a:cubicBezTo>
                    <a:pt x="2010" y="229"/>
                    <a:pt x="2013" y="237"/>
                    <a:pt x="2016" y="246"/>
                  </a:cubicBezTo>
                  <a:cubicBezTo>
                    <a:pt x="2021" y="328"/>
                    <a:pt x="2022" y="398"/>
                    <a:pt x="2042" y="475"/>
                  </a:cubicBezTo>
                  <a:cubicBezTo>
                    <a:pt x="2046" y="551"/>
                    <a:pt x="2021" y="655"/>
                    <a:pt x="2109" y="678"/>
                  </a:cubicBezTo>
                  <a:cubicBezTo>
                    <a:pt x="2138" y="697"/>
                    <a:pt x="2161" y="703"/>
                    <a:pt x="2194" y="712"/>
                  </a:cubicBezTo>
                  <a:cubicBezTo>
                    <a:pt x="2212" y="730"/>
                    <a:pt x="2236" y="743"/>
                    <a:pt x="2253" y="763"/>
                  </a:cubicBezTo>
                  <a:cubicBezTo>
                    <a:pt x="2265" y="777"/>
                    <a:pt x="2271" y="804"/>
                    <a:pt x="2287" y="822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Baseline Concept - review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smtClean="0"/>
              <a:t>Baseline data tell you what behavior is like with no intervention</a:t>
            </a:r>
          </a:p>
          <a:p>
            <a:endParaRPr lang="en-US" smtClean="0"/>
          </a:p>
        </p:txBody>
      </p:sp>
      <p:sp>
        <p:nvSpPr>
          <p:cNvPr id="10244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smtClean="0"/>
              <a:t>Frequency of behavior is typically of interest</a:t>
            </a:r>
          </a:p>
          <a:p>
            <a:endParaRPr lang="en-US" sz="2400" smtClean="0"/>
          </a:p>
          <a:p>
            <a:r>
              <a:rPr lang="en-US" sz="2400" smtClean="0"/>
              <a:t>Behavior at baseline must be stable before you intervene.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ABAB design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= baseline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B = treatment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– behavior recorded before intervention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B – treatment introduced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 – treatment withdrawn (second baseline)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B – treatment re-introduced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 = 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6214</TotalTime>
  <Words>1246</Words>
  <Application>Microsoft PowerPoint</Application>
  <PresentationFormat>On-screen Show (4:3)</PresentationFormat>
  <Paragraphs>177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N=1 Designs – Outline</vt:lpstr>
      <vt:lpstr>N = 1 designs: definition</vt:lpstr>
      <vt:lpstr>Comparison with group designs</vt:lpstr>
      <vt:lpstr>Always and Only</vt:lpstr>
      <vt:lpstr>The Baseline Concept</vt:lpstr>
      <vt:lpstr>The Baseline Concept</vt:lpstr>
      <vt:lpstr>The Baseline Concept</vt:lpstr>
      <vt:lpstr>The Baseline Concept - review</vt:lpstr>
      <vt:lpstr>The ABAB design</vt:lpstr>
      <vt:lpstr>Slide 10</vt:lpstr>
      <vt:lpstr>ABAB design – an example</vt:lpstr>
      <vt:lpstr>Horton (1987)</vt:lpstr>
      <vt:lpstr>What happens if behavior does not reverse?</vt:lpstr>
      <vt:lpstr>What happens if behavior does not reverse?</vt:lpstr>
      <vt:lpstr>Multiple baseline design</vt:lpstr>
      <vt:lpstr>Multiple baseline design</vt:lpstr>
      <vt:lpstr>Multiple baseline design</vt:lpstr>
      <vt:lpstr>Multiple baseline design – an example</vt:lpstr>
      <vt:lpstr>Ingersoll &amp; Gergans (2007)</vt:lpstr>
      <vt:lpstr>Ingersoll &amp; Gergans (2007)</vt:lpstr>
      <vt:lpstr>Ingersoll &amp; Gergans (2007)</vt:lpstr>
      <vt:lpstr>Ingersoll &amp; Gergans (2007)</vt:lpstr>
      <vt:lpstr>Slide 23</vt:lpstr>
      <vt:lpstr>Multiple baseline design - advantages</vt:lpstr>
    </vt:vector>
  </TitlesOfParts>
  <Company>Social Science Computing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brown5</dc:creator>
  <cp:lastModifiedBy>brown5</cp:lastModifiedBy>
  <cp:revision>29</cp:revision>
  <dcterms:created xsi:type="dcterms:W3CDTF">2002-03-13T19:24:32Z</dcterms:created>
  <dcterms:modified xsi:type="dcterms:W3CDTF">2009-07-16T22:27:35Z</dcterms:modified>
</cp:coreProperties>
</file>