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3" r:id="rId1"/>
  </p:sldMasterIdLst>
  <p:notesMasterIdLst>
    <p:notesMasterId r:id="rId61"/>
  </p:notesMasterIdLst>
  <p:sldIdLst>
    <p:sldId id="256" r:id="rId2"/>
    <p:sldId id="258" r:id="rId3"/>
    <p:sldId id="262" r:id="rId4"/>
    <p:sldId id="310" r:id="rId5"/>
    <p:sldId id="311" r:id="rId6"/>
    <p:sldId id="312" r:id="rId7"/>
    <p:sldId id="292" r:id="rId8"/>
    <p:sldId id="313" r:id="rId9"/>
    <p:sldId id="314" r:id="rId10"/>
    <p:sldId id="315" r:id="rId11"/>
    <p:sldId id="293" r:id="rId12"/>
    <p:sldId id="263" r:id="rId13"/>
    <p:sldId id="319" r:id="rId14"/>
    <p:sldId id="320" r:id="rId15"/>
    <p:sldId id="318" r:id="rId16"/>
    <p:sldId id="264" r:id="rId17"/>
    <p:sldId id="321" r:id="rId18"/>
    <p:sldId id="297" r:id="rId19"/>
    <p:sldId id="298" r:id="rId20"/>
    <p:sldId id="322" r:id="rId21"/>
    <p:sldId id="323" r:id="rId22"/>
    <p:sldId id="276" r:id="rId23"/>
    <p:sldId id="278" r:id="rId24"/>
    <p:sldId id="324" r:id="rId25"/>
    <p:sldId id="265" r:id="rId26"/>
    <p:sldId id="286" r:id="rId27"/>
    <p:sldId id="325" r:id="rId28"/>
    <p:sldId id="266" r:id="rId29"/>
    <p:sldId id="326" r:id="rId30"/>
    <p:sldId id="327" r:id="rId31"/>
    <p:sldId id="268" r:id="rId32"/>
    <p:sldId id="328" r:id="rId33"/>
    <p:sldId id="267" r:id="rId34"/>
    <p:sldId id="282" r:id="rId35"/>
    <p:sldId id="283" r:id="rId36"/>
    <p:sldId id="329" r:id="rId37"/>
    <p:sldId id="330" r:id="rId38"/>
    <p:sldId id="305" r:id="rId39"/>
    <p:sldId id="299" r:id="rId40"/>
    <p:sldId id="300" r:id="rId41"/>
    <p:sldId id="301" r:id="rId42"/>
    <p:sldId id="302" r:id="rId43"/>
    <p:sldId id="270" r:id="rId44"/>
    <p:sldId id="281" r:id="rId45"/>
    <p:sldId id="257" r:id="rId46"/>
    <p:sldId id="272" r:id="rId47"/>
    <p:sldId id="273" r:id="rId48"/>
    <p:sldId id="331" r:id="rId49"/>
    <p:sldId id="332" r:id="rId50"/>
    <p:sldId id="274" r:id="rId51"/>
    <p:sldId id="333" r:id="rId52"/>
    <p:sldId id="294" r:id="rId53"/>
    <p:sldId id="334" r:id="rId54"/>
    <p:sldId id="275" r:id="rId55"/>
    <p:sldId id="285" r:id="rId56"/>
    <p:sldId id="295" r:id="rId57"/>
    <p:sldId id="335" r:id="rId58"/>
    <p:sldId id="296" r:id="rId59"/>
    <p:sldId id="336" r:id="rId60"/>
  </p:sldIdLst>
  <p:sldSz cx="9144000" cy="6858000" type="screen4x3"/>
  <p:notesSz cx="6858000" cy="9144000"/>
  <p:defaultTextStyle>
    <a:defPPr>
      <a:defRPr lang="en-CA"/>
    </a:defPPr>
    <a:lvl1pPr algn="l" rtl="0" fontAlgn="base">
      <a:spcBef>
        <a:spcPct val="0"/>
      </a:spcBef>
      <a:spcAft>
        <a:spcPct val="0"/>
      </a:spcAft>
      <a:defRPr sz="2400" kern="1200">
        <a:solidFill>
          <a:schemeClr val="tx1"/>
        </a:solidFill>
        <a:latin typeface="Verdana" pitchFamily="34" charset="0"/>
        <a:ea typeface="+mn-ea"/>
        <a:cs typeface="+mn-cs"/>
      </a:defRPr>
    </a:lvl1pPr>
    <a:lvl2pPr marL="457200" algn="l" rtl="0" fontAlgn="base">
      <a:spcBef>
        <a:spcPct val="0"/>
      </a:spcBef>
      <a:spcAft>
        <a:spcPct val="0"/>
      </a:spcAft>
      <a:defRPr sz="2400" kern="1200">
        <a:solidFill>
          <a:schemeClr val="tx1"/>
        </a:solidFill>
        <a:latin typeface="Verdana" pitchFamily="34" charset="0"/>
        <a:ea typeface="+mn-ea"/>
        <a:cs typeface="+mn-cs"/>
      </a:defRPr>
    </a:lvl2pPr>
    <a:lvl3pPr marL="914400" algn="l" rtl="0" fontAlgn="base">
      <a:spcBef>
        <a:spcPct val="0"/>
      </a:spcBef>
      <a:spcAft>
        <a:spcPct val="0"/>
      </a:spcAft>
      <a:defRPr sz="2400" kern="1200">
        <a:solidFill>
          <a:schemeClr val="tx1"/>
        </a:solidFill>
        <a:latin typeface="Verdana" pitchFamily="34" charset="0"/>
        <a:ea typeface="+mn-ea"/>
        <a:cs typeface="+mn-cs"/>
      </a:defRPr>
    </a:lvl3pPr>
    <a:lvl4pPr marL="1371600" algn="l" rtl="0" fontAlgn="base">
      <a:spcBef>
        <a:spcPct val="0"/>
      </a:spcBef>
      <a:spcAft>
        <a:spcPct val="0"/>
      </a:spcAft>
      <a:defRPr sz="2400" kern="1200">
        <a:solidFill>
          <a:schemeClr val="tx1"/>
        </a:solidFill>
        <a:latin typeface="Verdana" pitchFamily="34" charset="0"/>
        <a:ea typeface="+mn-ea"/>
        <a:cs typeface="+mn-cs"/>
      </a:defRPr>
    </a:lvl4pPr>
    <a:lvl5pPr marL="1828800" algn="l" rtl="0" fontAlgn="base">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0000FF"/>
    <a:srgbClr val="FF0000"/>
    <a:srgbClr val="0066CC"/>
    <a:srgbClr val="FF0066"/>
    <a:srgbClr val="3366FF"/>
    <a:srgbClr val="9900FF"/>
    <a:srgbClr val="008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324" autoAdjust="0"/>
    <p:restoredTop sz="87703" autoAdjust="0"/>
  </p:normalViewPr>
  <p:slideViewPr>
    <p:cSldViewPr>
      <p:cViewPr varScale="1">
        <p:scale>
          <a:sx n="92" d="100"/>
          <a:sy n="92" d="100"/>
        </p:scale>
        <p:origin x="-46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ClrTx/>
              <a:buSzTx/>
              <a:buFontTx/>
              <a:buNone/>
              <a:defRPr sz="1200">
                <a:latin typeface="Times New Roman" pitchFamily="18" charset="0"/>
              </a:defRPr>
            </a:lvl1pPr>
          </a:lstStyle>
          <a:p>
            <a:pPr>
              <a:defRPr/>
            </a:pPr>
            <a:endParaRPr lang="en-US"/>
          </a:p>
        </p:txBody>
      </p:sp>
      <p:sp>
        <p:nvSpPr>
          <p:cNvPr id="675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ClrTx/>
              <a:buSzTx/>
              <a:buFontTx/>
              <a:buNone/>
              <a:defRPr sz="1200">
                <a:latin typeface="Times New Roman" pitchFamily="18" charset="0"/>
              </a:defRPr>
            </a:lvl1pPr>
          </a:lstStyle>
          <a:p>
            <a:pPr>
              <a:defRPr/>
            </a:pPr>
            <a:endParaRPr lang="en-US"/>
          </a:p>
        </p:txBody>
      </p:sp>
      <p:sp>
        <p:nvSpPr>
          <p:cNvPr id="6246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675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75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ClrTx/>
              <a:buSzTx/>
              <a:buFontTx/>
              <a:buNone/>
              <a:defRPr sz="1200">
                <a:latin typeface="Times New Roman" pitchFamily="18" charset="0"/>
              </a:defRPr>
            </a:lvl1pPr>
          </a:lstStyle>
          <a:p>
            <a:pPr>
              <a:defRPr/>
            </a:pPr>
            <a:endParaRPr lang="en-US"/>
          </a:p>
        </p:txBody>
      </p:sp>
      <p:sp>
        <p:nvSpPr>
          <p:cNvPr id="675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ClrTx/>
              <a:buSzTx/>
              <a:buFontTx/>
              <a:buNone/>
              <a:defRPr sz="1200">
                <a:latin typeface="Times New Roman" pitchFamily="18" charset="0"/>
              </a:defRPr>
            </a:lvl1pPr>
          </a:lstStyle>
          <a:p>
            <a:pPr>
              <a:defRPr/>
            </a:pPr>
            <a:fld id="{CBE836B5-6BE0-4499-8492-A41A7E65E7E0}"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A58E86B4-A648-4F6E-B102-9CF4CFDA426E}" type="slidenum">
              <a:rPr lang="en-US" smtClean="0"/>
              <a:pPr/>
              <a:t>3</a:t>
            </a:fld>
            <a:endParaRPr lang="en-US" smtClean="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r>
              <a:rPr lang="en-US" smtClean="0"/>
              <a:t> (Campbell &amp; Stanley, 1966)</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E2268222-2C91-46FF-845C-D1AD881BFA1F}" type="slidenum">
              <a:rPr lang="en-US" smtClean="0"/>
              <a:pPr/>
              <a:t>18</a:t>
            </a:fld>
            <a:endParaRPr lang="en-US" smtClean="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6DDC0499-8CFB-4B28-B9D4-C93CC0B91008}" type="slidenum">
              <a:rPr lang="en-US" smtClean="0"/>
              <a:pPr/>
              <a:t>19</a:t>
            </a:fld>
            <a:endParaRPr lang="en-US" smtClean="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r>
              <a:rPr lang="en-US" smtClean="0"/>
              <a:t>Subjects in psychological studies are sensitive and accommodating.</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D98308C0-E321-42BC-9AE4-D6A302FECB49}" type="slidenum">
              <a:rPr lang="en-US" smtClean="0"/>
              <a:pPr/>
              <a:t>20</a:t>
            </a:fld>
            <a:endParaRPr lang="en-US" smtClean="0"/>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pPr eaLnBrk="1" hangingPunct="1"/>
            <a:r>
              <a:rPr lang="en-US" smtClean="0"/>
              <a:t>Orne tried to find a task that subjects would either refuse to do or do for only a short time. He asked subjects to ad thousands of rows of 2-digit numbers. Five and a half hours after subjects began, the experimenter gave up. Subjects even kept going when instructed to tear each worksheet into a minimum of 32 pieces before going on to the next one.</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349AA0D1-1DDD-47CA-BE7A-D5A03BEE2BD0}" type="slidenum">
              <a:rPr lang="en-US" smtClean="0"/>
              <a:pPr/>
              <a:t>21</a:t>
            </a:fld>
            <a:endParaRPr lang="en-US" smtClean="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1072D8F6-F862-44BB-A6C6-AA6D75C13B43}" type="slidenum">
              <a:rPr lang="en-US" smtClean="0"/>
              <a:pPr/>
              <a:t>24</a:t>
            </a:fld>
            <a:endParaRPr lang="en-US"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pPr eaLnBrk="1" hangingPunct="1"/>
            <a:r>
              <a:rPr lang="en-US" smtClean="0"/>
              <a:t>fairness issue: who wants to be in control group?</a:t>
            </a:r>
          </a:p>
          <a:p>
            <a:pPr eaLnBrk="1" hangingPunct="1"/>
            <a:r>
              <a:rPr lang="en-US" smtClean="0"/>
              <a:t>give treatment to control group afterwards</a:t>
            </a:r>
          </a:p>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835C19FF-7BCE-4367-9E7C-93F34679A9F2}" type="slidenum">
              <a:rPr lang="en-US" smtClean="0"/>
              <a:pPr/>
              <a:t>34</a:t>
            </a:fld>
            <a:endParaRPr lang="en-US" smtClean="0"/>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p:spPr>
        <p:txBody>
          <a:bodyPr/>
          <a:lstStyle/>
          <a:p>
            <a:pPr eaLnBrk="1" hangingPunct="1"/>
            <a:r>
              <a:rPr lang="en-US" smtClean="0"/>
              <a:t>When treatment group is self-selected, then comparison group may be from a different population.</a:t>
            </a:r>
          </a:p>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D6D9B722-9CF0-4919-BD61-CF1712A30150}" type="slidenum">
              <a:rPr lang="en-US" smtClean="0"/>
              <a:pPr/>
              <a:t>39</a:t>
            </a:fld>
            <a:endParaRPr lang="en-US" smtClean="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pPr eaLnBrk="1" hangingPunct="1"/>
            <a:r>
              <a:rPr lang="en-US" smtClean="0"/>
              <a:t>Selection and maturation may be a threat – control group did not mature.</a:t>
            </a:r>
          </a:p>
          <a:p>
            <a:pPr eaLnBrk="1" hangingPunct="1"/>
            <a:r>
              <a:rPr lang="en-US" smtClean="0"/>
              <a:t>Selection and history could be if Program group experienced something Comparison group didn’t (or vice-versa).</a:t>
            </a:r>
          </a:p>
          <a:p>
            <a:pPr eaLnBrk="1" hangingPunct="1"/>
            <a:r>
              <a:rPr lang="en-US" smtClean="0"/>
              <a:t>Selection and regression probably not a threat here.</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9E462710-E2A8-475C-ACC6-0D2233AD8579}" type="slidenum">
              <a:rPr lang="en-US" smtClean="0"/>
              <a:pPr/>
              <a:t>40</a:t>
            </a:fld>
            <a:endParaRPr lang="en-US" smtClean="0"/>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eaLnBrk="1" hangingPunct="1"/>
            <a:r>
              <a:rPr lang="en-US" smtClean="0"/>
              <a:t>Selection and maturation could certainly be a threat – the 2 groups are different to begin with, which may reflect different maturation rates.</a:t>
            </a:r>
          </a:p>
          <a:p>
            <a:pPr eaLnBrk="1" hangingPunct="1"/>
            <a:r>
              <a:rPr lang="en-US" smtClean="0"/>
              <a:t> Could be interaction of selection and history, testing, instrumentation, or mortality.</a:t>
            </a:r>
          </a:p>
          <a:p>
            <a:pPr eaLnBrk="1" hangingPunct="1"/>
            <a:r>
              <a:rPr lang="en-US" smtClean="0"/>
              <a:t> Selection and regression probably not a threat here.</a:t>
            </a:r>
          </a:p>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3CE53E29-4C56-4B63-9EEC-B5C9E496DEDC}" type="slidenum">
              <a:rPr lang="en-US" smtClean="0"/>
              <a:pPr/>
              <a:t>43</a:t>
            </a:fld>
            <a:endParaRPr lang="en-US" smtClean="0"/>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p:spPr>
        <p:txBody>
          <a:bodyPr/>
          <a:lstStyle/>
          <a:p>
            <a:pPr eaLnBrk="1" hangingPunct="1"/>
            <a:r>
              <a:rPr lang="en-US" smtClean="0"/>
              <a:t>Treatment group given control over things such as rising time, bedtime, choice of movie shown in the evening.</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4127426D-E8C2-4D29-B643-648C72128B17}" type="slidenum">
              <a:rPr lang="en-US" smtClean="0"/>
              <a:pPr/>
              <a:t>45</a:t>
            </a:fld>
            <a:endParaRPr lang="en-US" smtClean="0"/>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p:spPr>
        <p:txBody>
          <a:bodyPr/>
          <a:lstStyle/>
          <a:p>
            <a:pPr eaLnBrk="1" hangingPunct="1"/>
            <a:r>
              <a:rPr lang="en-US" smtClean="0"/>
              <a:t>Only whole floors could be assigned to conditions.</a:t>
            </a:r>
          </a:p>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F04CED40-EE19-4822-B283-78AD16A4369D}" type="slidenum">
              <a:rPr lang="en-US" smtClean="0"/>
              <a:pPr/>
              <a:t>7</a:t>
            </a:fld>
            <a:endParaRPr lang="en-US" smtClean="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r>
              <a:rPr lang="en-US" smtClean="0"/>
              <a:t>Interactions with selection – one or more groups respond differently to effects of history, maturation, or instrumentation.</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2C8A938C-C482-43D3-AE0E-60578FC8254A}" type="slidenum">
              <a:rPr lang="en-US" smtClean="0"/>
              <a:pPr/>
              <a:t>52</a:t>
            </a:fld>
            <a:endParaRPr lang="en-US" smtClean="0"/>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p:spPr>
        <p:txBody>
          <a:bodyPr/>
          <a:lstStyle/>
          <a:p>
            <a:pPr eaLnBrk="1" hangingPunct="1"/>
            <a:r>
              <a:rPr lang="en-US" smtClean="0"/>
              <a:t>If residents were relatively wealthier than residents of other homes, thus more independent, the move into the home might have been harder on them</a:t>
            </a:r>
          </a:p>
          <a:p>
            <a:pPr eaLnBrk="1" hangingPunct="1"/>
            <a:r>
              <a:rPr lang="en-US" smtClean="0"/>
              <a:t>Then treatment (increasing control) might have been more important to them than it would have been to residents of other homes. </a:t>
            </a:r>
          </a:p>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92C68B77-0557-41AE-8779-3454403ADA61}" type="slidenum">
              <a:rPr lang="en-US" smtClean="0"/>
              <a:pPr/>
              <a:t>54</a:t>
            </a:fld>
            <a:endParaRPr lang="en-US" smtClean="0"/>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p:spPr>
        <p:txBody>
          <a:bodyPr/>
          <a:lstStyle/>
          <a:p>
            <a:pPr eaLnBrk="1" hangingPunct="1"/>
            <a:r>
              <a:rPr lang="en-US" smtClean="0"/>
              <a:t>Major issues – are there history effects? Instrumentation effects?</a:t>
            </a:r>
          </a:p>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C1718A02-8F40-4394-AE6A-CCC17DB74FD4}" type="slidenum">
              <a:rPr lang="en-US" smtClean="0"/>
              <a:pPr/>
              <a:t>55</a:t>
            </a:fld>
            <a:endParaRPr lang="en-US" smtClean="0"/>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p:spPr>
        <p:txBody>
          <a:bodyPr/>
          <a:lstStyle/>
          <a:p>
            <a:pPr eaLnBrk="1" hangingPunct="1"/>
            <a:r>
              <a:rPr lang="en-US" smtClean="0"/>
              <a:t>Neighboring states would have had roughly the same climate, roads of about the same quality, automobile fleet of about the same age.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79104B76-6B32-4E83-A101-2B0230F3BB15}" type="slidenum">
              <a:rPr lang="en-US" smtClean="0"/>
              <a:pPr/>
              <a:t>8</a:t>
            </a:fld>
            <a:endParaRPr lang="en-US" smtClean="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r>
              <a:rPr lang="en-US" smtClean="0"/>
              <a:t>Interactions with selection – one or more groups respond differently to effects of history, maturation, or instrumentation.</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46EE8EFC-E9A7-4C1B-AF3B-A3FA38F872A7}" type="slidenum">
              <a:rPr lang="en-US" smtClean="0"/>
              <a:pPr/>
              <a:t>9</a:t>
            </a:fld>
            <a:endParaRPr lang="en-US"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r>
              <a:rPr lang="en-US" smtClean="0"/>
              <a:t>Interactions with selection – one or more groups respond differently to effects of history, maturation, or instrumentation.</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827D67D8-83FA-4D11-BFF9-477C0C752BF1}" type="slidenum">
              <a:rPr lang="en-US" smtClean="0"/>
              <a:pPr/>
              <a:t>10</a:t>
            </a:fld>
            <a:endParaRPr lang="en-US" smtClean="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r>
              <a:rPr lang="en-US" smtClean="0"/>
              <a:t>Interactions with selection – one or more groups respond differently to effects of history, maturation, or instrumentation.</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704E72B2-EB53-4F73-931E-540031E87220}" type="slidenum">
              <a:rPr lang="en-US" smtClean="0"/>
              <a:pPr/>
              <a:t>11</a:t>
            </a:fld>
            <a:endParaRPr lang="en-US" smtClean="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eaLnBrk="1" hangingPunct="1"/>
            <a:r>
              <a:rPr lang="en-US" smtClean="0"/>
              <a:t>Interaction: threat to validity is that the performance difference may occur because the two groups matured at different rates (e.g., selection effect produces difference between the two groups at beginning of study, and different rates of maturation increase this difference).</a:t>
            </a:r>
          </a:p>
          <a:p>
            <a:pPr eaLnBrk="1" hangingPunct="1"/>
            <a:r>
              <a:rPr lang="en-US" smtClean="0"/>
              <a:t>A true experiment controls for both kinds of threats.</a:t>
            </a:r>
          </a:p>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3635571D-DCE5-4C26-982F-E3DF7C96A10A}" type="slidenum">
              <a:rPr lang="en-US" smtClean="0"/>
              <a:pPr/>
              <a:t>12</a:t>
            </a:fld>
            <a:endParaRPr lang="en-US" smtClean="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pPr eaLnBrk="1" hangingPunct="1"/>
            <a:r>
              <a:rPr lang="en-US" smtClean="0"/>
              <a:t>Contamination could lead to lowered performance in a control group if they ‘lose heart’ because they are not getting a desirable treatment; it may also lead to a spirit of competition.</a:t>
            </a:r>
          </a:p>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CA7CD789-7692-4340-BCF9-A274600209A2}" type="slidenum">
              <a:rPr lang="en-US" smtClean="0"/>
              <a:pPr/>
              <a:t>16</a:t>
            </a:fld>
            <a:endParaRPr lang="en-US" smtClean="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45F1C092-5F68-4E14-9FB4-EBD6BE6ABF0E}" type="slidenum">
              <a:rPr lang="en-US" smtClean="0"/>
              <a:pPr/>
              <a:t>17</a:t>
            </a:fld>
            <a:endParaRPr lang="en-US" smtClean="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pPr eaLnBrk="1" hangingPunct="1"/>
            <a:r>
              <a:rPr lang="en-US" smtClean="0"/>
              <a:t>name stems from studies of productivity at Western Electric Company, Hawthorne, Illinois, 1924-1932.</a:t>
            </a:r>
          </a:p>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buFont typeface="Wingdings" pitchFamily="2" charset="2"/>
              <a:buNone/>
              <a:defRPr/>
            </a:pPr>
            <a:r>
              <a:rPr lang="en-US" dirty="0" smtClean="0"/>
              <a:t>Quasi</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2C60A63-D8C9-47E4-8F38-A9ED6B9A222E}" type="slidenum">
              <a:rPr lang="en-US"/>
              <a:pPr>
                <a:defRPr/>
              </a:pPr>
              <a:t>‹#›</a:t>
            </a:fld>
            <a:endParaRPr lang="en-US"/>
          </a:p>
        </p:txBody>
      </p:sp>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buFont typeface="Wingdings" pitchFamily="2" charset="2"/>
              <a:buNone/>
              <a:defRPr/>
            </a:pPr>
            <a:r>
              <a:rPr lang="en-US" dirty="0" smtClean="0"/>
              <a:t>Quasi</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58B35AE9-1B5F-40BB-A9AE-D8C1447AFD39}" type="slidenum">
              <a:rPr lang="en-US"/>
              <a:pPr>
                <a:defRPr/>
              </a:pPr>
              <a:t>‹#›</a:t>
            </a:fld>
            <a:endParaRPr lang="en-US"/>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buFont typeface="Wingdings" pitchFamily="2" charset="2"/>
              <a:buNone/>
              <a:defRPr/>
            </a:pPr>
            <a:r>
              <a:rPr lang="en-US" dirty="0" smtClean="0"/>
              <a:t>Quasi</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5CA06292-1F26-42F9-AD5E-F916FCE212B8}" type="slidenum">
              <a:rPr lang="en-US"/>
              <a:pPr>
                <a:defRPr/>
              </a:pPr>
              <a:t>‹#›</a:t>
            </a:fld>
            <a:endParaRPr lang="en-US"/>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accent4">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360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2pPr>
              <a:buFont typeface="Wingdings" pitchFamily="2" charset="2"/>
              <a:buChar char="§"/>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buFont typeface="Wingdings" pitchFamily="2" charset="2"/>
              <a:buNone/>
              <a:defRPr/>
            </a:pPr>
            <a:r>
              <a:rPr lang="en-US" dirty="0" smtClean="0"/>
              <a:t>Quasi</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FAF9E2F-0C7C-4347-A34B-864CFEE6BB65}" type="slidenum">
              <a:rPr lang="en-US"/>
              <a:pPr>
                <a:defRPr/>
              </a:pPr>
              <a:t>‹#›</a:t>
            </a:fld>
            <a:endParaRPr lang="en-US"/>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buFont typeface="Wingdings" pitchFamily="2" charset="2"/>
              <a:buNone/>
              <a:defRPr/>
            </a:pPr>
            <a:r>
              <a:rPr lang="en-US" dirty="0" smtClean="0"/>
              <a:t>Quasi</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FFCB9AC-09DA-4030-B8D2-396064B2AB35}" type="slidenum">
              <a:rPr lang="en-US"/>
              <a:pPr>
                <a:defRPr/>
              </a:pPr>
              <a:t>‹#›</a:t>
            </a:fld>
            <a:endParaRPr lang="en-US"/>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chemeClr val="accent4">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buFont typeface="Wingdings" pitchFamily="2" charset="2"/>
              <a:buNone/>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5E17A4EA-D03D-478C-B534-5E6B9009DEF8}" type="slidenum">
              <a:rPr lang="en-US"/>
              <a:pPr>
                <a:defRPr/>
              </a:pPr>
              <a:t>‹#›</a:t>
            </a:fld>
            <a:endParaRPr lang="en-US"/>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buFont typeface="Wingdings" pitchFamily="2" charset="2"/>
              <a:buNone/>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76219C19-0688-4668-8CB6-F7EDA4B0A0F3}" type="slidenum">
              <a:rPr lang="en-US"/>
              <a:pPr>
                <a:defRPr/>
              </a:pPr>
              <a:t>‹#›</a:t>
            </a:fld>
            <a:endParaRPr lang="en-US"/>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buFont typeface="Wingdings" pitchFamily="2" charset="2"/>
              <a:buNone/>
              <a:defRPr/>
            </a:pPr>
            <a:r>
              <a:rPr lang="en-US" dirty="0" smtClean="0"/>
              <a:t>Quasi</a:t>
            </a: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34278429-BDBF-4BBE-9467-E52ED57E627F}" type="slidenum">
              <a:rPr lang="en-US"/>
              <a:pPr>
                <a:defRPr/>
              </a:pPr>
              <a:t>‹#›</a:t>
            </a:fld>
            <a:endParaRPr lang="en-US"/>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buFont typeface="Wingdings" pitchFamily="2" charset="2"/>
              <a:buNone/>
              <a:defRPr/>
            </a:pPr>
            <a:r>
              <a:rPr lang="en-US" dirty="0" smtClean="0"/>
              <a:t>Quasi</a:t>
            </a: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242A05AA-1B30-469E-81DE-FF9A18495D54}" type="slidenum">
              <a:rPr lang="en-US"/>
              <a:pPr>
                <a:defRPr/>
              </a:pPr>
              <a:t>‹#›</a:t>
            </a:fld>
            <a:endParaRPr lang="en-US"/>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buFont typeface="Wingdings" pitchFamily="2" charset="2"/>
              <a:buNone/>
              <a:defRPr/>
            </a:pPr>
            <a:r>
              <a:rPr lang="en-US" dirty="0" smtClean="0"/>
              <a:t>Quasi</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CCD18EA7-5060-49F3-BFE4-B2806D1B23D7}" type="slidenum">
              <a:rPr lang="en-US"/>
              <a:pPr>
                <a:defRPr/>
              </a:pPr>
              <a:t>‹#›</a:t>
            </a:fld>
            <a:endParaRPr lang="en-US"/>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buFont typeface="Wingdings" pitchFamily="2" charset="2"/>
              <a:buNone/>
              <a:defRPr/>
            </a:pPr>
            <a:r>
              <a:rPr lang="en-US" dirty="0" smtClean="0"/>
              <a:t>Quasi</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ECD9FBA5-C4A2-49E7-BA12-A20C3C028E76}" type="slidenum">
              <a:rPr lang="en-US"/>
              <a:pPr>
                <a:defRPr/>
              </a:pPr>
              <a:t>‹#›</a:t>
            </a:fld>
            <a:endParaRPr lang="en-US"/>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3"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spcBef>
                <a:spcPct val="20000"/>
              </a:spcBef>
              <a:buClr>
                <a:schemeClr val="tx2"/>
              </a:buClr>
              <a:buSzPct val="70000"/>
              <a:buFont typeface="Wingdings" pitchFamily="2" charset="2"/>
              <a:buChar char="¡"/>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spcBef>
                <a:spcPct val="20000"/>
              </a:spcBef>
              <a:buClr>
                <a:schemeClr val="tx2"/>
              </a:buClr>
              <a:buSzPct val="70000"/>
              <a:buFont typeface="Wingdings" pitchFamily="2" charset="2"/>
              <a:buChar char="¡"/>
              <a:defRPr sz="1200" smtClean="0">
                <a:solidFill>
                  <a:schemeClr val="tx1">
                    <a:tint val="75000"/>
                  </a:schemeClr>
                </a:solidFill>
              </a:defRPr>
            </a:lvl1pPr>
          </a:lstStyle>
          <a:p>
            <a:pPr>
              <a:buFont typeface="Wingdings" pitchFamily="2" charset="2"/>
              <a:buNone/>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spcBef>
                <a:spcPct val="20000"/>
              </a:spcBef>
              <a:buClr>
                <a:schemeClr val="tx2"/>
              </a:buClr>
              <a:buSzPct val="70000"/>
              <a:buFont typeface="Wingdings" pitchFamily="2" charset="2"/>
              <a:buChar char="¡"/>
              <a:defRPr sz="1200" smtClean="0">
                <a:solidFill>
                  <a:schemeClr val="tx1">
                    <a:tint val="75000"/>
                  </a:schemeClr>
                </a:solidFill>
              </a:defRPr>
            </a:lvl1pPr>
          </a:lstStyle>
          <a:p>
            <a:pPr>
              <a:defRPr/>
            </a:pPr>
            <a:fld id="{CBB06ED3-7E34-4E69-8393-BFF19918BD6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4" r:id="rId11"/>
  </p:sldLayoutIdLst>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dissolve">
                                      <p:cBhvr>
                                        <p:cTn id="11" dur="500"/>
                                        <p:tgtEl>
                                          <p:spTgt spid="3">
                                            <p:txEl>
                                              <p:pRg st="0" end="0"/>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dissolve">
                                      <p:cBhvr>
                                        <p:cTn id="15" dur="500"/>
                                        <p:tgtEl>
                                          <p:spTgt spid="3">
                                            <p:txEl>
                                              <p:pRg st="1" end="1"/>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dissolve">
                                      <p:cBhvr>
                                        <p:cTn id="18" dur="500"/>
                                        <p:tgtEl>
                                          <p:spTgt spid="3">
                                            <p:txEl>
                                              <p:pRg st="2" end="2"/>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dissolve">
                                      <p:cBhvr>
                                        <p:cTn id="21" dur="500"/>
                                        <p:tgtEl>
                                          <p:spTgt spid="3">
                                            <p:txEl>
                                              <p:pRg st="3" end="3"/>
                                            </p:txEl>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dissolve">
                                      <p:cBhvr>
                                        <p:cTn id="2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hf sldNum="0" hdr="0" dt="0"/>
  <p:txStyles>
    <p:titleStyle>
      <a:lvl1pPr algn="l" rtl="0" fontAlgn="base">
        <a:spcBef>
          <a:spcPct val="0"/>
        </a:spcBef>
        <a:spcAft>
          <a:spcPct val="0"/>
        </a:spcAft>
        <a:defRPr sz="3600" kern="1200">
          <a:solidFill>
            <a:schemeClr val="bg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bg1"/>
          </a:solidFill>
          <a:latin typeface="+mn-lt"/>
          <a:ea typeface="+mn-ea"/>
          <a:cs typeface="+mn-cs"/>
        </a:defRPr>
      </a:lvl1pPr>
      <a:lvl2pPr marL="742950" indent="-285750" algn="l" rtl="0" fontAlgn="base">
        <a:spcBef>
          <a:spcPct val="20000"/>
        </a:spcBef>
        <a:spcAft>
          <a:spcPct val="0"/>
        </a:spcAft>
        <a:buFont typeface="Arial" pitchFamily="34" charset="0"/>
        <a:buChar char="•"/>
        <a:defRPr sz="2800" kern="1200">
          <a:solidFill>
            <a:schemeClr val="bg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bg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bg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75000"/>
          </a:schemeClr>
        </a:solidFill>
        <a:effectLst/>
      </p:bgPr>
    </p:bg>
    <p:spTree>
      <p:nvGrpSpPr>
        <p:cNvPr id="1" name=""/>
        <p:cNvGrpSpPr/>
        <p:nvPr/>
      </p:nvGrpSpPr>
      <p:grpSpPr>
        <a:xfrm>
          <a:off x="0" y="0"/>
          <a:ext cx="0" cy="0"/>
          <a:chOff x="0" y="0"/>
          <a:chExt cx="0" cy="0"/>
        </a:xfrm>
      </p:grpSpPr>
      <p:sp>
        <p:nvSpPr>
          <p:cNvPr id="2050" name="Rectangle 6"/>
          <p:cNvSpPr>
            <a:spLocks noGrp="1" noChangeArrowheads="1"/>
          </p:cNvSpPr>
          <p:nvPr>
            <p:ph type="title"/>
          </p:nvPr>
        </p:nvSpPr>
        <p:spPr/>
        <p:txBody>
          <a:bodyPr/>
          <a:lstStyle/>
          <a:p>
            <a:r>
              <a:rPr lang="en-US" smtClean="0"/>
              <a:t>Quasi-Experiments – Outline</a:t>
            </a:r>
          </a:p>
        </p:txBody>
      </p:sp>
      <p:sp>
        <p:nvSpPr>
          <p:cNvPr id="2051" name="Rectangle 7"/>
          <p:cNvSpPr>
            <a:spLocks noGrp="1" noChangeArrowheads="1"/>
          </p:cNvSpPr>
          <p:nvPr>
            <p:ph idx="1"/>
          </p:nvPr>
        </p:nvSpPr>
        <p:spPr/>
        <p:txBody>
          <a:bodyPr/>
          <a:lstStyle/>
          <a:p>
            <a:pPr marL="246063" indent="-246063">
              <a:lnSpc>
                <a:spcPct val="90000"/>
              </a:lnSpc>
              <a:buFont typeface="Wingdings" pitchFamily="2" charset="2"/>
              <a:buAutoNum type="arabicPeriod"/>
              <a:tabLst>
                <a:tab pos="711200" algn="l"/>
              </a:tabLst>
            </a:pPr>
            <a:r>
              <a:rPr lang="en-US" sz="2500" b="1" smtClean="0"/>
              <a:t> </a:t>
            </a:r>
            <a:r>
              <a:rPr lang="en-US" sz="2500" smtClean="0"/>
              <a:t>True Experiments</a:t>
            </a:r>
          </a:p>
          <a:p>
            <a:pPr marL="708025" lvl="1" indent="-171450">
              <a:lnSpc>
                <a:spcPct val="90000"/>
              </a:lnSpc>
              <a:buFont typeface="Wingdings" pitchFamily="2" charset="2"/>
              <a:buAutoNum type="alphaLcPeriod"/>
              <a:tabLst>
                <a:tab pos="711200" algn="l"/>
              </a:tabLst>
            </a:pPr>
            <a:r>
              <a:rPr lang="en-US" sz="2100" smtClean="0"/>
              <a:t> Characteristics</a:t>
            </a:r>
          </a:p>
          <a:p>
            <a:pPr marL="708025" lvl="1" indent="-171450">
              <a:lnSpc>
                <a:spcPct val="90000"/>
              </a:lnSpc>
              <a:buFont typeface="Wingdings" pitchFamily="2" charset="2"/>
              <a:buAutoNum type="alphaLcPeriod"/>
              <a:tabLst>
                <a:tab pos="711200" algn="l"/>
              </a:tabLst>
            </a:pPr>
            <a:r>
              <a:rPr lang="en-US" sz="2100" smtClean="0"/>
              <a:t> Threats to validity controlled by experiments</a:t>
            </a:r>
          </a:p>
          <a:p>
            <a:pPr marL="708025" lvl="1" indent="-171450">
              <a:lnSpc>
                <a:spcPct val="90000"/>
              </a:lnSpc>
              <a:buFont typeface="Wingdings" pitchFamily="2" charset="2"/>
              <a:buAutoNum type="alphaLcPeriod"/>
              <a:tabLst>
                <a:tab pos="711200" algn="l"/>
              </a:tabLst>
            </a:pPr>
            <a:r>
              <a:rPr lang="en-US" sz="2100" smtClean="0"/>
              <a:t> Threats not controlled by experiments</a:t>
            </a:r>
          </a:p>
          <a:p>
            <a:pPr marL="708025" lvl="1" indent="-171450">
              <a:lnSpc>
                <a:spcPct val="90000"/>
              </a:lnSpc>
              <a:buFont typeface="Wingdings" pitchFamily="2" charset="2"/>
              <a:buAutoNum type="alphaLcPeriod"/>
              <a:tabLst>
                <a:tab pos="711200" algn="l"/>
              </a:tabLst>
            </a:pPr>
            <a:r>
              <a:rPr lang="en-US" sz="2100" smtClean="0"/>
              <a:t> Obstacles to true experiments in the field</a:t>
            </a:r>
          </a:p>
          <a:p>
            <a:pPr marL="246063" indent="-246063">
              <a:lnSpc>
                <a:spcPct val="90000"/>
              </a:lnSpc>
              <a:buFont typeface="Wingdings" pitchFamily="2" charset="2"/>
              <a:buAutoNum type="arabicPeriod"/>
              <a:tabLst>
                <a:tab pos="711200" algn="l"/>
              </a:tabLst>
            </a:pPr>
            <a:r>
              <a:rPr lang="en-US" sz="2500" b="1" smtClean="0"/>
              <a:t> </a:t>
            </a:r>
            <a:r>
              <a:rPr lang="en-US" sz="2500" smtClean="0"/>
              <a:t>Quasi-experiments</a:t>
            </a:r>
          </a:p>
          <a:p>
            <a:pPr marL="708025" lvl="1" indent="-171450">
              <a:lnSpc>
                <a:spcPct val="90000"/>
              </a:lnSpc>
              <a:buFont typeface="Wingdings" pitchFamily="2" charset="2"/>
              <a:buAutoNum type="alphaLcPeriod"/>
              <a:tabLst>
                <a:tab pos="711200" algn="l"/>
              </a:tabLst>
            </a:pPr>
            <a:r>
              <a:rPr lang="en-US" sz="2100" smtClean="0"/>
              <a:t>The logic of quasi-experiments </a:t>
            </a:r>
          </a:p>
          <a:p>
            <a:pPr marL="708025" lvl="1" indent="-171450">
              <a:lnSpc>
                <a:spcPct val="90000"/>
              </a:lnSpc>
              <a:buFont typeface="Wingdings" pitchFamily="2" charset="2"/>
              <a:buAutoNum type="alphaLcPeriod"/>
              <a:tabLst>
                <a:tab pos="711200" algn="l"/>
              </a:tabLst>
            </a:pPr>
            <a:r>
              <a:rPr lang="en-US" sz="2100" smtClean="0"/>
              <a:t>Non-equivalent control group design</a:t>
            </a:r>
          </a:p>
          <a:p>
            <a:pPr marL="1154113" lvl="2" indent="-182563">
              <a:lnSpc>
                <a:spcPct val="90000"/>
              </a:lnSpc>
              <a:buSzPct val="80000"/>
              <a:tabLst>
                <a:tab pos="711200" algn="l"/>
              </a:tabLst>
            </a:pPr>
            <a:r>
              <a:rPr lang="en-US" smtClean="0"/>
              <a:t> Example – Langer &amp; Rudin (1976)</a:t>
            </a:r>
          </a:p>
          <a:p>
            <a:pPr marL="708025" lvl="1" indent="-171450">
              <a:lnSpc>
                <a:spcPct val="90000"/>
              </a:lnSpc>
              <a:buFont typeface="Wingdings" pitchFamily="2" charset="2"/>
              <a:buAutoNum type="alphaLcPeriod"/>
              <a:tabLst>
                <a:tab pos="711200" algn="l"/>
              </a:tabLst>
            </a:pPr>
            <a:r>
              <a:rPr lang="en-US" sz="2100" smtClean="0"/>
              <a:t> Interrupted time-series design</a:t>
            </a:r>
          </a:p>
          <a:p>
            <a:pPr marL="1154113" lvl="2" indent="-182563">
              <a:lnSpc>
                <a:spcPct val="90000"/>
              </a:lnSpc>
              <a:buSzPct val="80000"/>
              <a:tabLst>
                <a:tab pos="711200" algn="l"/>
              </a:tabLst>
            </a:pPr>
            <a:r>
              <a:rPr lang="en-US" smtClean="0"/>
              <a:t> Example – Campbell (1969)</a:t>
            </a:r>
            <a:endParaRPr lang="en-US" sz="2000" smtClean="0"/>
          </a:p>
        </p:txBody>
      </p:sp>
      <p:sp>
        <p:nvSpPr>
          <p:cNvPr id="5" name="Footer Placeholder 4"/>
          <p:cNvSpPr>
            <a:spLocks noGrp="1"/>
          </p:cNvSpPr>
          <p:nvPr>
            <p:ph type="ftr" sz="quarter" idx="11"/>
          </p:nvPr>
        </p:nvSpPr>
        <p:spPr/>
        <p:txBody>
          <a:bodyPr/>
          <a:lstStyle/>
          <a:p>
            <a:pPr>
              <a:defRPr/>
            </a:pPr>
            <a:r>
              <a:rPr lang="en-US"/>
              <a:t>Quasi</a:t>
            </a:r>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sz="3200" smtClean="0"/>
              <a:t>Threats to validity controlled by true experiments</a:t>
            </a:r>
          </a:p>
        </p:txBody>
      </p:sp>
      <p:sp>
        <p:nvSpPr>
          <p:cNvPr id="11267" name="Rectangle 3"/>
          <p:cNvSpPr>
            <a:spLocks noGrp="1" noChangeArrowheads="1"/>
          </p:cNvSpPr>
          <p:nvPr>
            <p:ph sz="half" idx="1"/>
          </p:nvPr>
        </p:nvSpPr>
        <p:spPr/>
        <p:txBody>
          <a:bodyPr/>
          <a:lstStyle/>
          <a:p>
            <a:r>
              <a:rPr lang="en-US" sz="2400" dirty="0" smtClean="0"/>
              <a:t>Interactions </a:t>
            </a:r>
            <a:r>
              <a:rPr lang="en-US" sz="2400" dirty="0" smtClean="0"/>
              <a:t>of selection…</a:t>
            </a:r>
          </a:p>
        </p:txBody>
      </p:sp>
      <p:sp>
        <p:nvSpPr>
          <p:cNvPr id="11268" name="Rectangle 4"/>
          <p:cNvSpPr>
            <a:spLocks noGrp="1" noChangeArrowheads="1"/>
          </p:cNvSpPr>
          <p:nvPr>
            <p:ph sz="half" idx="2"/>
          </p:nvPr>
        </p:nvSpPr>
        <p:spPr/>
        <p:txBody>
          <a:bodyPr/>
          <a:lstStyle/>
          <a:p>
            <a:r>
              <a:rPr lang="en-US" sz="2100" smtClean="0"/>
              <a:t>with History</a:t>
            </a:r>
          </a:p>
          <a:p>
            <a:r>
              <a:rPr lang="en-US" sz="2100" smtClean="0"/>
              <a:t>with Maturation</a:t>
            </a:r>
          </a:p>
          <a:p>
            <a:r>
              <a:rPr lang="en-US" sz="2100" smtClean="0"/>
              <a:t>with Instrumentation (ceiling effects)</a:t>
            </a:r>
          </a:p>
          <a:p>
            <a:endParaRPr lang="en-US" sz="2100" smtClean="0"/>
          </a:p>
        </p:txBody>
      </p:sp>
      <p:sp>
        <p:nvSpPr>
          <p:cNvPr id="6" name="Footer Placeholder 5"/>
          <p:cNvSpPr>
            <a:spLocks noGrp="1"/>
          </p:cNvSpPr>
          <p:nvPr>
            <p:ph type="ftr" sz="quarter" idx="11"/>
          </p:nvPr>
        </p:nvSpPr>
        <p:spPr/>
        <p:txBody>
          <a:bodyPr/>
          <a:lstStyle/>
          <a:p>
            <a:pPr>
              <a:defRPr/>
            </a:pPr>
            <a:r>
              <a:rPr lang="en-US"/>
              <a:t>Quasi</a:t>
            </a:r>
          </a:p>
        </p:txBody>
      </p:sp>
    </p:spTree>
  </p:cSld>
  <p:clrMapOvr>
    <a:masterClrMapping/>
  </p:clrMapOvr>
  <p:transition>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sz="3200" smtClean="0"/>
              <a:t>Note difference between these threats:</a:t>
            </a:r>
          </a:p>
        </p:txBody>
      </p:sp>
      <p:sp>
        <p:nvSpPr>
          <p:cNvPr id="12291" name="Rectangle 3"/>
          <p:cNvSpPr>
            <a:spLocks noGrp="1" noChangeArrowheads="1"/>
          </p:cNvSpPr>
          <p:nvPr>
            <p:ph sz="half" idx="1"/>
          </p:nvPr>
        </p:nvSpPr>
        <p:spPr/>
        <p:txBody>
          <a:bodyPr/>
          <a:lstStyle/>
          <a:p>
            <a:r>
              <a:rPr lang="en-US" sz="2500" smtClean="0"/>
              <a:t>Maturation</a:t>
            </a:r>
          </a:p>
          <a:p>
            <a:pPr lvl="1"/>
            <a:r>
              <a:rPr lang="en-US" sz="2100" smtClean="0"/>
              <a:t>One group; performance better on post-test than on pre-test</a:t>
            </a:r>
          </a:p>
          <a:p>
            <a:endParaRPr lang="en-US" sz="2500" smtClean="0"/>
          </a:p>
        </p:txBody>
      </p:sp>
      <p:sp>
        <p:nvSpPr>
          <p:cNvPr id="12292" name="Rectangle 4"/>
          <p:cNvSpPr>
            <a:spLocks noGrp="1" noChangeArrowheads="1"/>
          </p:cNvSpPr>
          <p:nvPr>
            <p:ph sz="half" idx="2"/>
          </p:nvPr>
        </p:nvSpPr>
        <p:spPr/>
        <p:txBody>
          <a:bodyPr/>
          <a:lstStyle/>
          <a:p>
            <a:r>
              <a:rPr lang="en-US" sz="2500" smtClean="0"/>
              <a:t>Interaction of Maturation &amp; Selection</a:t>
            </a:r>
          </a:p>
          <a:p>
            <a:pPr lvl="1"/>
            <a:r>
              <a:rPr lang="en-US" sz="2100" smtClean="0"/>
              <a:t>Two or more groups</a:t>
            </a:r>
          </a:p>
          <a:p>
            <a:pPr lvl="1"/>
            <a:r>
              <a:rPr lang="en-US" sz="2100" smtClean="0"/>
              <a:t>Performance difference larger on post-test than on pre-test</a:t>
            </a:r>
          </a:p>
        </p:txBody>
      </p:sp>
      <p:sp>
        <p:nvSpPr>
          <p:cNvPr id="6" name="Footer Placeholder 5"/>
          <p:cNvSpPr>
            <a:spLocks noGrp="1"/>
          </p:cNvSpPr>
          <p:nvPr>
            <p:ph type="ftr" sz="quarter" idx="11"/>
          </p:nvPr>
        </p:nvSpPr>
        <p:spPr/>
        <p:txBody>
          <a:bodyPr/>
          <a:lstStyle/>
          <a:p>
            <a:pPr>
              <a:defRPr/>
            </a:pPr>
            <a:r>
              <a:rPr lang="en-US"/>
              <a:t>Quasi</a:t>
            </a:r>
          </a:p>
        </p:txBody>
      </p:sp>
    </p:spTree>
  </p:cSld>
  <p:clrMapOvr>
    <a:masterClrMapping/>
  </p:clrMapOvr>
  <p:transition>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5"/>
          <p:cNvSpPr>
            <a:spLocks noGrp="1" noChangeArrowheads="1"/>
          </p:cNvSpPr>
          <p:nvPr>
            <p:ph type="title"/>
          </p:nvPr>
        </p:nvSpPr>
        <p:spPr/>
        <p:txBody>
          <a:bodyPr/>
          <a:lstStyle/>
          <a:p>
            <a:r>
              <a:rPr lang="en-US" sz="3200" dirty="0" smtClean="0"/>
              <a:t>Threats to validity </a:t>
            </a:r>
            <a:r>
              <a:rPr lang="en-US" sz="3200" i="1" dirty="0" smtClean="0"/>
              <a:t>not</a:t>
            </a:r>
            <a:r>
              <a:rPr lang="en-US" sz="3200" b="1" dirty="0" smtClean="0"/>
              <a:t> </a:t>
            </a:r>
            <a:r>
              <a:rPr lang="en-US" sz="3200" dirty="0" smtClean="0"/>
              <a:t>controlled by experiments</a:t>
            </a:r>
          </a:p>
        </p:txBody>
      </p:sp>
      <p:sp>
        <p:nvSpPr>
          <p:cNvPr id="13315" name="Rectangle 6"/>
          <p:cNvSpPr>
            <a:spLocks noGrp="1" noChangeArrowheads="1"/>
          </p:cNvSpPr>
          <p:nvPr>
            <p:ph sz="half" idx="1"/>
          </p:nvPr>
        </p:nvSpPr>
        <p:spPr/>
        <p:txBody>
          <a:bodyPr/>
          <a:lstStyle/>
          <a:p>
            <a:r>
              <a:rPr lang="en-US" sz="2500" dirty="0" smtClean="0"/>
              <a:t>Contamination</a:t>
            </a:r>
          </a:p>
          <a:p>
            <a:pPr lvl="1"/>
            <a:r>
              <a:rPr lang="en-US" sz="2100" dirty="0" smtClean="0"/>
              <a:t>communication of information about the experiment between groups of subjects</a:t>
            </a:r>
          </a:p>
        </p:txBody>
      </p:sp>
      <p:sp>
        <p:nvSpPr>
          <p:cNvPr id="13316" name="Rectangle 7"/>
          <p:cNvSpPr>
            <a:spLocks noGrp="1" noChangeArrowheads="1"/>
          </p:cNvSpPr>
          <p:nvPr>
            <p:ph sz="half" idx="2"/>
          </p:nvPr>
        </p:nvSpPr>
        <p:spPr/>
        <p:txBody>
          <a:bodyPr/>
          <a:lstStyle/>
          <a:p>
            <a:r>
              <a:rPr lang="en-US" sz="2500" smtClean="0"/>
              <a:t>Cook &amp; Campbell (1979):</a:t>
            </a:r>
          </a:p>
          <a:p>
            <a:pPr lvl="1"/>
            <a:r>
              <a:rPr lang="en-US" sz="2100" smtClean="0"/>
              <a:t>resentment</a:t>
            </a:r>
          </a:p>
          <a:p>
            <a:pPr lvl="1"/>
            <a:r>
              <a:rPr lang="en-US" sz="2100" smtClean="0"/>
              <a:t>‘compensatory rivalry’</a:t>
            </a:r>
          </a:p>
          <a:p>
            <a:pPr lvl="1"/>
            <a:r>
              <a:rPr lang="en-US" sz="2100" smtClean="0"/>
              <a:t>diffusion of treatment: control subjects use information given to others to change their own behavior.</a:t>
            </a:r>
          </a:p>
        </p:txBody>
      </p:sp>
      <p:sp>
        <p:nvSpPr>
          <p:cNvPr id="6" name="Footer Placeholder 5"/>
          <p:cNvSpPr>
            <a:spLocks noGrp="1"/>
          </p:cNvSpPr>
          <p:nvPr>
            <p:ph type="ftr" sz="quarter" idx="11"/>
          </p:nvPr>
        </p:nvSpPr>
        <p:spPr/>
        <p:txBody>
          <a:bodyPr/>
          <a:lstStyle/>
          <a:p>
            <a:pPr>
              <a:defRPr/>
            </a:pPr>
            <a:r>
              <a:rPr lang="en-US"/>
              <a:t>Quasi</a:t>
            </a:r>
          </a:p>
        </p:txBody>
      </p:sp>
    </p:spTree>
  </p:cSld>
  <p:clrMapOvr>
    <a:masterClrMapping/>
  </p:clrMapOvr>
  <p:transition>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sz="3200" smtClean="0"/>
              <a:t>Contamination – an example</a:t>
            </a:r>
          </a:p>
        </p:txBody>
      </p:sp>
      <p:sp>
        <p:nvSpPr>
          <p:cNvPr id="14339" name="Rectangle 4"/>
          <p:cNvSpPr>
            <a:spLocks noGrp="1" noChangeArrowheads="1"/>
          </p:cNvSpPr>
          <p:nvPr>
            <p:ph sz="half" idx="1"/>
          </p:nvPr>
        </p:nvSpPr>
        <p:spPr/>
        <p:txBody>
          <a:bodyPr/>
          <a:lstStyle/>
          <a:p>
            <a:r>
              <a:rPr lang="en-US" sz="2500" smtClean="0"/>
              <a:t>Craven, Marsh, Debus, &amp; Jayasinghe (2001)</a:t>
            </a:r>
          </a:p>
          <a:p>
            <a:r>
              <a:rPr lang="en-US" sz="2500" i="1" smtClean="0"/>
              <a:t>Journal of Educational Psychology</a:t>
            </a:r>
          </a:p>
        </p:txBody>
      </p:sp>
      <p:sp>
        <p:nvSpPr>
          <p:cNvPr id="14340" name="Rectangle 5"/>
          <p:cNvSpPr>
            <a:spLocks noGrp="1" noChangeArrowheads="1"/>
          </p:cNvSpPr>
          <p:nvPr>
            <p:ph sz="half" idx="2"/>
          </p:nvPr>
        </p:nvSpPr>
        <p:spPr/>
        <p:txBody>
          <a:bodyPr/>
          <a:lstStyle/>
          <a:p>
            <a:r>
              <a:rPr lang="en-US" sz="2500" smtClean="0"/>
              <a:t>Teachers trained to improve students’ academic self-concept through praise</a:t>
            </a:r>
          </a:p>
          <a:p>
            <a:r>
              <a:rPr lang="en-US" sz="2500" smtClean="0"/>
              <a:t>Internal control</a:t>
            </a:r>
          </a:p>
          <a:p>
            <a:r>
              <a:rPr lang="en-US" sz="2500" smtClean="0"/>
              <a:t>External control</a:t>
            </a:r>
          </a:p>
        </p:txBody>
      </p:sp>
      <p:sp>
        <p:nvSpPr>
          <p:cNvPr id="6" name="Footer Placeholder 5"/>
          <p:cNvSpPr>
            <a:spLocks noGrp="1"/>
          </p:cNvSpPr>
          <p:nvPr>
            <p:ph type="ftr" sz="quarter" idx="11"/>
          </p:nvPr>
        </p:nvSpPr>
        <p:spPr/>
        <p:txBody>
          <a:bodyPr/>
          <a:lstStyle/>
          <a:p>
            <a:pPr>
              <a:defRPr/>
            </a:pPr>
            <a:r>
              <a:rPr lang="en-US"/>
              <a:t>Quasi</a:t>
            </a:r>
          </a:p>
        </p:txBody>
      </p:sp>
    </p:spTree>
  </p:cSld>
  <p:clrMapOvr>
    <a:masterClrMapping/>
  </p:clrMapOvr>
  <p:transition>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sz="3200" smtClean="0"/>
              <a:t>Contamination – an example</a:t>
            </a:r>
          </a:p>
        </p:txBody>
      </p:sp>
      <p:sp>
        <p:nvSpPr>
          <p:cNvPr id="15363" name="Rectangle 3"/>
          <p:cNvSpPr>
            <a:spLocks noGrp="1" noChangeArrowheads="1"/>
          </p:cNvSpPr>
          <p:nvPr>
            <p:ph sz="half" idx="1"/>
          </p:nvPr>
        </p:nvSpPr>
        <p:spPr/>
        <p:txBody>
          <a:bodyPr/>
          <a:lstStyle/>
          <a:p>
            <a:r>
              <a:rPr lang="en-US" sz="2500" smtClean="0"/>
              <a:t>Craven, Marsh, Debus, &amp; Jayasinghe (2001)</a:t>
            </a:r>
          </a:p>
        </p:txBody>
      </p:sp>
      <p:sp>
        <p:nvSpPr>
          <p:cNvPr id="15364" name="Rectangle 4"/>
          <p:cNvSpPr>
            <a:spLocks noGrp="1" noChangeArrowheads="1"/>
          </p:cNvSpPr>
          <p:nvPr>
            <p:ph sz="half" idx="2"/>
          </p:nvPr>
        </p:nvSpPr>
        <p:spPr/>
        <p:txBody>
          <a:bodyPr/>
          <a:lstStyle/>
          <a:p>
            <a:r>
              <a:rPr lang="en-US" sz="2500" smtClean="0"/>
              <a:t>Next slide shows T2 (post-test) academic self-concept scores as a function of T1 scores </a:t>
            </a:r>
            <a:r>
              <a:rPr lang="en-US" sz="2500" i="1" smtClean="0"/>
              <a:t>for control children only</a:t>
            </a:r>
            <a:r>
              <a:rPr lang="en-US" sz="2500" smtClean="0"/>
              <a:t>.</a:t>
            </a:r>
          </a:p>
        </p:txBody>
      </p:sp>
      <p:sp>
        <p:nvSpPr>
          <p:cNvPr id="6" name="Footer Placeholder 5"/>
          <p:cNvSpPr>
            <a:spLocks noGrp="1"/>
          </p:cNvSpPr>
          <p:nvPr>
            <p:ph type="ftr" sz="quarter" idx="11"/>
          </p:nvPr>
        </p:nvSpPr>
        <p:spPr/>
        <p:txBody>
          <a:bodyPr/>
          <a:lstStyle/>
          <a:p>
            <a:pPr>
              <a:defRPr/>
            </a:pPr>
            <a:r>
              <a:rPr lang="en-US"/>
              <a:t>Quasi</a:t>
            </a:r>
          </a:p>
        </p:txBody>
      </p:sp>
    </p:spTree>
  </p:cSld>
  <p:clrMapOvr>
    <a:masterClrMapping/>
  </p:clrMapOvr>
  <p:transition>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Group 6"/>
          <p:cNvGrpSpPr>
            <a:grpSpLocks/>
          </p:cNvGrpSpPr>
          <p:nvPr/>
        </p:nvGrpSpPr>
        <p:grpSpPr bwMode="auto">
          <a:xfrm>
            <a:off x="1476375" y="692150"/>
            <a:ext cx="5040313" cy="4537075"/>
            <a:chOff x="930" y="436"/>
            <a:chExt cx="3175" cy="2858"/>
          </a:xfrm>
        </p:grpSpPr>
        <p:grpSp>
          <p:nvGrpSpPr>
            <p:cNvPr id="16422" name="Group 7"/>
            <p:cNvGrpSpPr>
              <a:grpSpLocks/>
            </p:cNvGrpSpPr>
            <p:nvPr/>
          </p:nvGrpSpPr>
          <p:grpSpPr bwMode="auto">
            <a:xfrm>
              <a:off x="975" y="3203"/>
              <a:ext cx="3130" cy="91"/>
              <a:chOff x="975" y="3203"/>
              <a:chExt cx="3130" cy="91"/>
            </a:xfrm>
          </p:grpSpPr>
          <p:sp>
            <p:nvSpPr>
              <p:cNvPr id="16430" name="Line 8"/>
              <p:cNvSpPr>
                <a:spLocks noChangeShapeType="1"/>
              </p:cNvSpPr>
              <p:nvPr/>
            </p:nvSpPr>
            <p:spPr bwMode="auto">
              <a:xfrm>
                <a:off x="975" y="3203"/>
                <a:ext cx="3130" cy="0"/>
              </a:xfrm>
              <a:prstGeom prst="line">
                <a:avLst/>
              </a:prstGeom>
              <a:noFill/>
              <a:ln w="9525">
                <a:solidFill>
                  <a:schemeClr val="tx1"/>
                </a:solidFill>
                <a:round/>
                <a:headEnd/>
                <a:tailEnd/>
              </a:ln>
            </p:spPr>
            <p:txBody>
              <a:bodyPr/>
              <a:lstStyle/>
              <a:p>
                <a:endParaRPr lang="en-US"/>
              </a:p>
            </p:txBody>
          </p:sp>
          <p:sp>
            <p:nvSpPr>
              <p:cNvPr id="16431" name="Line 9"/>
              <p:cNvSpPr>
                <a:spLocks noChangeShapeType="1"/>
              </p:cNvSpPr>
              <p:nvPr/>
            </p:nvSpPr>
            <p:spPr bwMode="auto">
              <a:xfrm>
                <a:off x="2562" y="3203"/>
                <a:ext cx="0" cy="91"/>
              </a:xfrm>
              <a:prstGeom prst="line">
                <a:avLst/>
              </a:prstGeom>
              <a:noFill/>
              <a:ln w="9525">
                <a:solidFill>
                  <a:schemeClr val="tx1"/>
                </a:solidFill>
                <a:round/>
                <a:headEnd/>
                <a:tailEnd/>
              </a:ln>
            </p:spPr>
            <p:txBody>
              <a:bodyPr/>
              <a:lstStyle/>
              <a:p>
                <a:endParaRPr lang="en-US"/>
              </a:p>
            </p:txBody>
          </p:sp>
          <p:sp>
            <p:nvSpPr>
              <p:cNvPr id="16432" name="Line 10"/>
              <p:cNvSpPr>
                <a:spLocks noChangeShapeType="1"/>
              </p:cNvSpPr>
              <p:nvPr/>
            </p:nvSpPr>
            <p:spPr bwMode="auto">
              <a:xfrm>
                <a:off x="4059" y="3203"/>
                <a:ext cx="0" cy="91"/>
              </a:xfrm>
              <a:prstGeom prst="line">
                <a:avLst/>
              </a:prstGeom>
              <a:noFill/>
              <a:ln w="9525">
                <a:solidFill>
                  <a:schemeClr val="tx1"/>
                </a:solidFill>
                <a:round/>
                <a:headEnd/>
                <a:tailEnd/>
              </a:ln>
            </p:spPr>
            <p:txBody>
              <a:bodyPr/>
              <a:lstStyle/>
              <a:p>
                <a:endParaRPr lang="en-US"/>
              </a:p>
            </p:txBody>
          </p:sp>
        </p:grpSp>
        <p:grpSp>
          <p:nvGrpSpPr>
            <p:cNvPr id="16423" name="Group 11"/>
            <p:cNvGrpSpPr>
              <a:grpSpLocks/>
            </p:cNvGrpSpPr>
            <p:nvPr/>
          </p:nvGrpSpPr>
          <p:grpSpPr bwMode="auto">
            <a:xfrm>
              <a:off x="930" y="436"/>
              <a:ext cx="45" cy="2767"/>
              <a:chOff x="930" y="436"/>
              <a:chExt cx="45" cy="2767"/>
            </a:xfrm>
          </p:grpSpPr>
          <p:sp>
            <p:nvSpPr>
              <p:cNvPr id="16424" name="Line 12"/>
              <p:cNvSpPr>
                <a:spLocks noChangeShapeType="1"/>
              </p:cNvSpPr>
              <p:nvPr/>
            </p:nvSpPr>
            <p:spPr bwMode="auto">
              <a:xfrm>
                <a:off x="975" y="436"/>
                <a:ext cx="0" cy="2767"/>
              </a:xfrm>
              <a:prstGeom prst="line">
                <a:avLst/>
              </a:prstGeom>
              <a:noFill/>
              <a:ln w="9525">
                <a:solidFill>
                  <a:schemeClr val="tx1"/>
                </a:solidFill>
                <a:round/>
                <a:headEnd/>
                <a:tailEnd/>
              </a:ln>
            </p:spPr>
            <p:txBody>
              <a:bodyPr/>
              <a:lstStyle/>
              <a:p>
                <a:endParaRPr lang="en-US"/>
              </a:p>
            </p:txBody>
          </p:sp>
          <p:sp>
            <p:nvSpPr>
              <p:cNvPr id="16425" name="Line 13"/>
              <p:cNvSpPr>
                <a:spLocks noChangeShapeType="1"/>
              </p:cNvSpPr>
              <p:nvPr/>
            </p:nvSpPr>
            <p:spPr bwMode="auto">
              <a:xfrm flipH="1">
                <a:off x="930" y="1117"/>
                <a:ext cx="45" cy="0"/>
              </a:xfrm>
              <a:prstGeom prst="line">
                <a:avLst/>
              </a:prstGeom>
              <a:noFill/>
              <a:ln w="9525">
                <a:solidFill>
                  <a:schemeClr val="tx1"/>
                </a:solidFill>
                <a:round/>
                <a:headEnd/>
                <a:tailEnd/>
              </a:ln>
            </p:spPr>
            <p:txBody>
              <a:bodyPr/>
              <a:lstStyle/>
              <a:p>
                <a:endParaRPr lang="en-US"/>
              </a:p>
            </p:txBody>
          </p:sp>
          <p:sp>
            <p:nvSpPr>
              <p:cNvPr id="16426" name="Line 14"/>
              <p:cNvSpPr>
                <a:spLocks noChangeShapeType="1"/>
              </p:cNvSpPr>
              <p:nvPr/>
            </p:nvSpPr>
            <p:spPr bwMode="auto">
              <a:xfrm flipH="1">
                <a:off x="930" y="1797"/>
                <a:ext cx="45" cy="0"/>
              </a:xfrm>
              <a:prstGeom prst="line">
                <a:avLst/>
              </a:prstGeom>
              <a:noFill/>
              <a:ln w="9525">
                <a:solidFill>
                  <a:schemeClr val="tx1"/>
                </a:solidFill>
                <a:round/>
                <a:headEnd/>
                <a:tailEnd/>
              </a:ln>
            </p:spPr>
            <p:txBody>
              <a:bodyPr/>
              <a:lstStyle/>
              <a:p>
                <a:endParaRPr lang="en-US"/>
              </a:p>
            </p:txBody>
          </p:sp>
          <p:sp>
            <p:nvSpPr>
              <p:cNvPr id="16427" name="Line 15"/>
              <p:cNvSpPr>
                <a:spLocks noChangeShapeType="1"/>
              </p:cNvSpPr>
              <p:nvPr/>
            </p:nvSpPr>
            <p:spPr bwMode="auto">
              <a:xfrm flipH="1">
                <a:off x="930" y="2478"/>
                <a:ext cx="45" cy="0"/>
              </a:xfrm>
              <a:prstGeom prst="line">
                <a:avLst/>
              </a:prstGeom>
              <a:noFill/>
              <a:ln w="9525">
                <a:solidFill>
                  <a:schemeClr val="tx1"/>
                </a:solidFill>
                <a:round/>
                <a:headEnd/>
                <a:tailEnd/>
              </a:ln>
            </p:spPr>
            <p:txBody>
              <a:bodyPr/>
              <a:lstStyle/>
              <a:p>
                <a:endParaRPr lang="en-US"/>
              </a:p>
            </p:txBody>
          </p:sp>
          <p:sp>
            <p:nvSpPr>
              <p:cNvPr id="16428" name="Line 16"/>
              <p:cNvSpPr>
                <a:spLocks noChangeShapeType="1"/>
              </p:cNvSpPr>
              <p:nvPr/>
            </p:nvSpPr>
            <p:spPr bwMode="auto">
              <a:xfrm flipH="1">
                <a:off x="930" y="3158"/>
                <a:ext cx="45" cy="0"/>
              </a:xfrm>
              <a:prstGeom prst="line">
                <a:avLst/>
              </a:prstGeom>
              <a:noFill/>
              <a:ln w="9525">
                <a:solidFill>
                  <a:schemeClr val="tx1"/>
                </a:solidFill>
                <a:round/>
                <a:headEnd/>
                <a:tailEnd/>
              </a:ln>
            </p:spPr>
            <p:txBody>
              <a:bodyPr/>
              <a:lstStyle/>
              <a:p>
                <a:endParaRPr lang="en-US"/>
              </a:p>
            </p:txBody>
          </p:sp>
          <p:sp>
            <p:nvSpPr>
              <p:cNvPr id="16429" name="Line 17"/>
              <p:cNvSpPr>
                <a:spLocks noChangeShapeType="1"/>
              </p:cNvSpPr>
              <p:nvPr/>
            </p:nvSpPr>
            <p:spPr bwMode="auto">
              <a:xfrm flipH="1">
                <a:off x="930" y="436"/>
                <a:ext cx="45" cy="0"/>
              </a:xfrm>
              <a:prstGeom prst="line">
                <a:avLst/>
              </a:prstGeom>
              <a:noFill/>
              <a:ln w="9525">
                <a:solidFill>
                  <a:schemeClr val="tx1"/>
                </a:solidFill>
                <a:round/>
                <a:headEnd/>
                <a:tailEnd/>
              </a:ln>
            </p:spPr>
            <p:txBody>
              <a:bodyPr/>
              <a:lstStyle/>
              <a:p>
                <a:endParaRPr lang="en-US"/>
              </a:p>
            </p:txBody>
          </p:sp>
        </p:grpSp>
      </p:grpSp>
      <p:sp>
        <p:nvSpPr>
          <p:cNvPr id="233492" name="Line 20"/>
          <p:cNvSpPr>
            <a:spLocks noChangeShapeType="1"/>
          </p:cNvSpPr>
          <p:nvPr/>
        </p:nvSpPr>
        <p:spPr bwMode="auto">
          <a:xfrm flipV="1">
            <a:off x="1547813" y="1916113"/>
            <a:ext cx="4968875" cy="2952750"/>
          </a:xfrm>
          <a:prstGeom prst="line">
            <a:avLst/>
          </a:prstGeom>
          <a:noFill/>
          <a:ln w="57150">
            <a:solidFill>
              <a:srgbClr val="00B0F0"/>
            </a:solidFill>
            <a:round/>
            <a:headEnd/>
            <a:tailEnd/>
          </a:ln>
        </p:spPr>
        <p:txBody>
          <a:bodyPr/>
          <a:lstStyle/>
          <a:p>
            <a:endParaRPr lang="en-US"/>
          </a:p>
        </p:txBody>
      </p:sp>
      <p:sp>
        <p:nvSpPr>
          <p:cNvPr id="233493" name="Line 21"/>
          <p:cNvSpPr>
            <a:spLocks noChangeShapeType="1"/>
          </p:cNvSpPr>
          <p:nvPr/>
        </p:nvSpPr>
        <p:spPr bwMode="auto">
          <a:xfrm flipV="1">
            <a:off x="1547813" y="1916113"/>
            <a:ext cx="4968875" cy="1873250"/>
          </a:xfrm>
          <a:prstGeom prst="line">
            <a:avLst/>
          </a:prstGeom>
          <a:noFill/>
          <a:ln w="38100">
            <a:solidFill>
              <a:srgbClr val="FFFF00"/>
            </a:solidFill>
            <a:round/>
            <a:headEnd/>
            <a:tailEnd/>
          </a:ln>
        </p:spPr>
        <p:txBody>
          <a:bodyPr/>
          <a:lstStyle/>
          <a:p>
            <a:endParaRPr lang="en-US"/>
          </a:p>
        </p:txBody>
      </p:sp>
      <p:grpSp>
        <p:nvGrpSpPr>
          <p:cNvPr id="5" name="Group 22"/>
          <p:cNvGrpSpPr>
            <a:grpSpLocks/>
          </p:cNvGrpSpPr>
          <p:nvPr/>
        </p:nvGrpSpPr>
        <p:grpSpPr bwMode="auto">
          <a:xfrm>
            <a:off x="1547813" y="1268413"/>
            <a:ext cx="4968875" cy="2665412"/>
            <a:chOff x="975" y="799"/>
            <a:chExt cx="3130" cy="1679"/>
          </a:xfrm>
        </p:grpSpPr>
        <p:sp>
          <p:nvSpPr>
            <p:cNvPr id="16420" name="Line 23"/>
            <p:cNvSpPr>
              <a:spLocks noChangeShapeType="1"/>
            </p:cNvSpPr>
            <p:nvPr/>
          </p:nvSpPr>
          <p:spPr bwMode="auto">
            <a:xfrm flipV="1">
              <a:off x="975" y="799"/>
              <a:ext cx="3130" cy="1679"/>
            </a:xfrm>
            <a:prstGeom prst="line">
              <a:avLst/>
            </a:prstGeom>
            <a:noFill/>
            <a:ln w="38100">
              <a:solidFill>
                <a:schemeClr val="tx1"/>
              </a:solidFill>
              <a:prstDash val="sysDot"/>
              <a:round/>
              <a:headEnd/>
              <a:tailEnd/>
            </a:ln>
          </p:spPr>
          <p:txBody>
            <a:bodyPr/>
            <a:lstStyle/>
            <a:p>
              <a:endParaRPr lang="en-US"/>
            </a:p>
          </p:txBody>
        </p:sp>
        <p:sp>
          <p:nvSpPr>
            <p:cNvPr id="16421" name="Line 24"/>
            <p:cNvSpPr>
              <a:spLocks noChangeShapeType="1"/>
            </p:cNvSpPr>
            <p:nvPr/>
          </p:nvSpPr>
          <p:spPr bwMode="auto">
            <a:xfrm flipV="1">
              <a:off x="975" y="1570"/>
              <a:ext cx="3084" cy="726"/>
            </a:xfrm>
            <a:prstGeom prst="line">
              <a:avLst/>
            </a:prstGeom>
            <a:noFill/>
            <a:ln w="38100">
              <a:solidFill>
                <a:schemeClr val="tx1"/>
              </a:solidFill>
              <a:prstDash val="dash"/>
              <a:round/>
              <a:headEnd/>
              <a:tailEnd/>
            </a:ln>
          </p:spPr>
          <p:txBody>
            <a:bodyPr/>
            <a:lstStyle/>
            <a:p>
              <a:endParaRPr lang="en-US"/>
            </a:p>
          </p:txBody>
        </p:sp>
      </p:grpSp>
      <p:grpSp>
        <p:nvGrpSpPr>
          <p:cNvPr id="6" name="Group 33"/>
          <p:cNvGrpSpPr>
            <a:grpSpLocks/>
          </p:cNvGrpSpPr>
          <p:nvPr/>
        </p:nvGrpSpPr>
        <p:grpSpPr bwMode="auto">
          <a:xfrm>
            <a:off x="1619250" y="5811838"/>
            <a:ext cx="2757488" cy="641350"/>
            <a:chOff x="1156" y="3389"/>
            <a:chExt cx="1737" cy="404"/>
          </a:xfrm>
        </p:grpSpPr>
        <p:grpSp>
          <p:nvGrpSpPr>
            <p:cNvPr id="16416" name="Group 32"/>
            <p:cNvGrpSpPr>
              <a:grpSpLocks/>
            </p:cNvGrpSpPr>
            <p:nvPr/>
          </p:nvGrpSpPr>
          <p:grpSpPr bwMode="auto">
            <a:xfrm>
              <a:off x="1156" y="3521"/>
              <a:ext cx="317" cy="181"/>
              <a:chOff x="1156" y="3521"/>
              <a:chExt cx="317" cy="181"/>
            </a:xfrm>
          </p:grpSpPr>
          <p:sp>
            <p:nvSpPr>
              <p:cNvPr id="16418" name="Line 25"/>
              <p:cNvSpPr>
                <a:spLocks noChangeShapeType="1"/>
              </p:cNvSpPr>
              <p:nvPr/>
            </p:nvSpPr>
            <p:spPr bwMode="auto">
              <a:xfrm>
                <a:off x="1156" y="3521"/>
                <a:ext cx="317" cy="0"/>
              </a:xfrm>
              <a:prstGeom prst="line">
                <a:avLst/>
              </a:prstGeom>
              <a:noFill/>
              <a:ln w="57150">
                <a:solidFill>
                  <a:srgbClr val="00B0F0"/>
                </a:solidFill>
                <a:round/>
                <a:headEnd/>
                <a:tailEnd/>
              </a:ln>
            </p:spPr>
            <p:txBody>
              <a:bodyPr/>
              <a:lstStyle/>
              <a:p>
                <a:endParaRPr lang="en-US"/>
              </a:p>
            </p:txBody>
          </p:sp>
          <p:sp>
            <p:nvSpPr>
              <p:cNvPr id="16419" name="Line 27"/>
              <p:cNvSpPr>
                <a:spLocks noChangeShapeType="1"/>
              </p:cNvSpPr>
              <p:nvPr/>
            </p:nvSpPr>
            <p:spPr bwMode="auto">
              <a:xfrm>
                <a:off x="1156" y="3702"/>
                <a:ext cx="317" cy="0"/>
              </a:xfrm>
              <a:prstGeom prst="line">
                <a:avLst/>
              </a:prstGeom>
              <a:noFill/>
              <a:ln w="38100">
                <a:solidFill>
                  <a:srgbClr val="FFFF00"/>
                </a:solidFill>
                <a:round/>
                <a:headEnd/>
                <a:tailEnd/>
              </a:ln>
            </p:spPr>
            <p:txBody>
              <a:bodyPr/>
              <a:lstStyle/>
              <a:p>
                <a:endParaRPr lang="en-US"/>
              </a:p>
            </p:txBody>
          </p:sp>
        </p:grpSp>
        <p:sp>
          <p:nvSpPr>
            <p:cNvPr id="16417" name="Text Box 30"/>
            <p:cNvSpPr txBox="1">
              <a:spLocks noChangeArrowheads="1"/>
            </p:cNvSpPr>
            <p:nvPr/>
          </p:nvSpPr>
          <p:spPr bwMode="auto">
            <a:xfrm>
              <a:off x="1474" y="3389"/>
              <a:ext cx="1419" cy="404"/>
            </a:xfrm>
            <a:prstGeom prst="rect">
              <a:avLst/>
            </a:prstGeom>
            <a:noFill/>
            <a:ln w="9525">
              <a:noFill/>
              <a:miter lim="800000"/>
              <a:headEnd/>
              <a:tailEnd/>
            </a:ln>
          </p:spPr>
          <p:txBody>
            <a:bodyPr>
              <a:spAutoFit/>
            </a:bodyPr>
            <a:lstStyle/>
            <a:p>
              <a:pPr eaLnBrk="0" hangingPunct="0"/>
              <a:r>
                <a:rPr lang="en-US" sz="1800" dirty="0">
                  <a:solidFill>
                    <a:schemeClr val="bg1"/>
                  </a:solidFill>
                  <a:latin typeface="Arial" charset="0"/>
                </a:rPr>
                <a:t>External control</a:t>
              </a:r>
            </a:p>
            <a:p>
              <a:pPr eaLnBrk="0" hangingPunct="0"/>
              <a:r>
                <a:rPr lang="en-US" sz="1800" dirty="0">
                  <a:solidFill>
                    <a:schemeClr val="bg1"/>
                  </a:solidFill>
                  <a:latin typeface="Arial" charset="0"/>
                </a:rPr>
                <a:t>Internal control</a:t>
              </a:r>
            </a:p>
          </p:txBody>
        </p:sp>
      </p:grpSp>
      <p:grpSp>
        <p:nvGrpSpPr>
          <p:cNvPr id="8" name="Group 34"/>
          <p:cNvGrpSpPr>
            <a:grpSpLocks/>
          </p:cNvGrpSpPr>
          <p:nvPr/>
        </p:nvGrpSpPr>
        <p:grpSpPr bwMode="auto">
          <a:xfrm>
            <a:off x="4716463" y="5811838"/>
            <a:ext cx="3024187" cy="641350"/>
            <a:chOff x="2971" y="3397"/>
            <a:chExt cx="1905" cy="404"/>
          </a:xfrm>
        </p:grpSpPr>
        <p:sp>
          <p:nvSpPr>
            <p:cNvPr id="16413" name="Line 28"/>
            <p:cNvSpPr>
              <a:spLocks noChangeShapeType="1"/>
            </p:cNvSpPr>
            <p:nvPr/>
          </p:nvSpPr>
          <p:spPr bwMode="auto">
            <a:xfrm>
              <a:off x="2971" y="3521"/>
              <a:ext cx="317" cy="0"/>
            </a:xfrm>
            <a:prstGeom prst="line">
              <a:avLst/>
            </a:prstGeom>
            <a:noFill/>
            <a:ln w="38100">
              <a:solidFill>
                <a:schemeClr val="tx1"/>
              </a:solidFill>
              <a:prstDash val="dash"/>
              <a:round/>
              <a:headEnd/>
              <a:tailEnd/>
            </a:ln>
          </p:spPr>
          <p:txBody>
            <a:bodyPr/>
            <a:lstStyle/>
            <a:p>
              <a:endParaRPr lang="en-US"/>
            </a:p>
          </p:txBody>
        </p:sp>
        <p:sp>
          <p:nvSpPr>
            <p:cNvPr id="16414" name="Line 29"/>
            <p:cNvSpPr>
              <a:spLocks noChangeShapeType="1"/>
            </p:cNvSpPr>
            <p:nvPr/>
          </p:nvSpPr>
          <p:spPr bwMode="auto">
            <a:xfrm>
              <a:off x="2971" y="3657"/>
              <a:ext cx="317" cy="0"/>
            </a:xfrm>
            <a:prstGeom prst="line">
              <a:avLst/>
            </a:prstGeom>
            <a:noFill/>
            <a:ln w="38100">
              <a:solidFill>
                <a:schemeClr val="tx1"/>
              </a:solidFill>
              <a:prstDash val="sysDot"/>
              <a:round/>
              <a:headEnd/>
              <a:tailEnd/>
            </a:ln>
          </p:spPr>
          <p:txBody>
            <a:bodyPr/>
            <a:lstStyle/>
            <a:p>
              <a:endParaRPr lang="en-US"/>
            </a:p>
          </p:txBody>
        </p:sp>
        <p:sp>
          <p:nvSpPr>
            <p:cNvPr id="16415" name="Text Box 31"/>
            <p:cNvSpPr txBox="1">
              <a:spLocks noChangeArrowheads="1"/>
            </p:cNvSpPr>
            <p:nvPr/>
          </p:nvSpPr>
          <p:spPr bwMode="auto">
            <a:xfrm>
              <a:off x="3412" y="3397"/>
              <a:ext cx="1464" cy="404"/>
            </a:xfrm>
            <a:prstGeom prst="rect">
              <a:avLst/>
            </a:prstGeom>
            <a:noFill/>
            <a:ln w="9525">
              <a:noFill/>
              <a:miter lim="800000"/>
              <a:headEnd/>
              <a:tailEnd/>
            </a:ln>
          </p:spPr>
          <p:txBody>
            <a:bodyPr>
              <a:spAutoFit/>
            </a:bodyPr>
            <a:lstStyle/>
            <a:p>
              <a:pPr eaLnBrk="0" hangingPunct="0"/>
              <a:r>
                <a:rPr lang="en-US" sz="1800" dirty="0">
                  <a:solidFill>
                    <a:schemeClr val="bg1"/>
                  </a:solidFill>
                  <a:latin typeface="Arial" charset="0"/>
                </a:rPr>
                <a:t>Internal high focus</a:t>
              </a:r>
            </a:p>
            <a:p>
              <a:pPr eaLnBrk="0" hangingPunct="0"/>
              <a:r>
                <a:rPr lang="en-US" sz="1800" dirty="0">
                  <a:solidFill>
                    <a:schemeClr val="bg1"/>
                  </a:solidFill>
                  <a:latin typeface="Arial" charset="0"/>
                </a:rPr>
                <a:t>Internal low focus</a:t>
              </a:r>
            </a:p>
          </p:txBody>
        </p:sp>
      </p:grpSp>
      <p:grpSp>
        <p:nvGrpSpPr>
          <p:cNvPr id="9" name="Group 40"/>
          <p:cNvGrpSpPr>
            <a:grpSpLocks/>
          </p:cNvGrpSpPr>
          <p:nvPr/>
        </p:nvGrpSpPr>
        <p:grpSpPr bwMode="auto">
          <a:xfrm>
            <a:off x="969963" y="549275"/>
            <a:ext cx="577850" cy="4679950"/>
            <a:chOff x="611" y="346"/>
            <a:chExt cx="364" cy="2948"/>
          </a:xfrm>
        </p:grpSpPr>
        <p:sp>
          <p:nvSpPr>
            <p:cNvPr id="16408" name="Text Box 35"/>
            <p:cNvSpPr txBox="1">
              <a:spLocks noChangeArrowheads="1"/>
            </p:cNvSpPr>
            <p:nvPr/>
          </p:nvSpPr>
          <p:spPr bwMode="auto">
            <a:xfrm>
              <a:off x="659" y="346"/>
              <a:ext cx="316" cy="231"/>
            </a:xfrm>
            <a:prstGeom prst="rect">
              <a:avLst/>
            </a:prstGeom>
            <a:noFill/>
            <a:ln w="9525">
              <a:noFill/>
              <a:miter lim="800000"/>
              <a:headEnd/>
              <a:tailEnd/>
            </a:ln>
          </p:spPr>
          <p:txBody>
            <a:bodyPr wrap="none">
              <a:spAutoFit/>
            </a:bodyPr>
            <a:lstStyle/>
            <a:p>
              <a:pPr eaLnBrk="0" hangingPunct="0"/>
              <a:r>
                <a:rPr lang="en-US" sz="1800">
                  <a:latin typeface="Arial" charset="0"/>
                </a:rPr>
                <a:t>1.0</a:t>
              </a:r>
            </a:p>
          </p:txBody>
        </p:sp>
        <p:sp>
          <p:nvSpPr>
            <p:cNvPr id="16409" name="Text Box 36"/>
            <p:cNvSpPr txBox="1">
              <a:spLocks noChangeArrowheads="1"/>
            </p:cNvSpPr>
            <p:nvPr/>
          </p:nvSpPr>
          <p:spPr bwMode="auto">
            <a:xfrm>
              <a:off x="659" y="1026"/>
              <a:ext cx="316" cy="231"/>
            </a:xfrm>
            <a:prstGeom prst="rect">
              <a:avLst/>
            </a:prstGeom>
            <a:noFill/>
            <a:ln w="9525">
              <a:noFill/>
              <a:miter lim="800000"/>
              <a:headEnd/>
              <a:tailEnd/>
            </a:ln>
          </p:spPr>
          <p:txBody>
            <a:bodyPr wrap="none">
              <a:spAutoFit/>
            </a:bodyPr>
            <a:lstStyle/>
            <a:p>
              <a:pPr eaLnBrk="0" hangingPunct="0"/>
              <a:r>
                <a:rPr lang="en-US" sz="1800">
                  <a:latin typeface="Arial" charset="0"/>
                </a:rPr>
                <a:t>0.5</a:t>
              </a:r>
            </a:p>
          </p:txBody>
        </p:sp>
        <p:sp>
          <p:nvSpPr>
            <p:cNvPr id="16410" name="Text Box 37"/>
            <p:cNvSpPr txBox="1">
              <a:spLocks noChangeArrowheads="1"/>
            </p:cNvSpPr>
            <p:nvPr/>
          </p:nvSpPr>
          <p:spPr bwMode="auto">
            <a:xfrm>
              <a:off x="659" y="1673"/>
              <a:ext cx="316" cy="231"/>
            </a:xfrm>
            <a:prstGeom prst="rect">
              <a:avLst/>
            </a:prstGeom>
            <a:noFill/>
            <a:ln w="9525">
              <a:noFill/>
              <a:miter lim="800000"/>
              <a:headEnd/>
              <a:tailEnd/>
            </a:ln>
          </p:spPr>
          <p:txBody>
            <a:bodyPr wrap="none">
              <a:spAutoFit/>
            </a:bodyPr>
            <a:lstStyle/>
            <a:p>
              <a:pPr eaLnBrk="0" hangingPunct="0"/>
              <a:r>
                <a:rPr lang="en-US" sz="1800">
                  <a:latin typeface="Arial" charset="0"/>
                </a:rPr>
                <a:t>0.0</a:t>
              </a:r>
            </a:p>
          </p:txBody>
        </p:sp>
        <p:sp>
          <p:nvSpPr>
            <p:cNvPr id="16411" name="Text Box 38"/>
            <p:cNvSpPr txBox="1">
              <a:spLocks noChangeArrowheads="1"/>
            </p:cNvSpPr>
            <p:nvPr/>
          </p:nvSpPr>
          <p:spPr bwMode="auto">
            <a:xfrm>
              <a:off x="611" y="2387"/>
              <a:ext cx="364" cy="231"/>
            </a:xfrm>
            <a:prstGeom prst="rect">
              <a:avLst/>
            </a:prstGeom>
            <a:noFill/>
            <a:ln w="9525">
              <a:noFill/>
              <a:miter lim="800000"/>
              <a:headEnd/>
              <a:tailEnd/>
            </a:ln>
          </p:spPr>
          <p:txBody>
            <a:bodyPr wrap="none">
              <a:spAutoFit/>
            </a:bodyPr>
            <a:lstStyle/>
            <a:p>
              <a:pPr eaLnBrk="0" hangingPunct="0"/>
              <a:r>
                <a:rPr lang="en-US" sz="1800">
                  <a:latin typeface="Arial" charset="0"/>
                </a:rPr>
                <a:t>-0.5</a:t>
              </a:r>
            </a:p>
          </p:txBody>
        </p:sp>
        <p:sp>
          <p:nvSpPr>
            <p:cNvPr id="16412" name="Text Box 39"/>
            <p:cNvSpPr txBox="1">
              <a:spLocks noChangeArrowheads="1"/>
            </p:cNvSpPr>
            <p:nvPr/>
          </p:nvSpPr>
          <p:spPr bwMode="auto">
            <a:xfrm>
              <a:off x="611" y="3063"/>
              <a:ext cx="364" cy="231"/>
            </a:xfrm>
            <a:prstGeom prst="rect">
              <a:avLst/>
            </a:prstGeom>
            <a:noFill/>
            <a:ln w="9525">
              <a:noFill/>
              <a:miter lim="800000"/>
              <a:headEnd/>
              <a:tailEnd/>
            </a:ln>
          </p:spPr>
          <p:txBody>
            <a:bodyPr wrap="none">
              <a:spAutoFit/>
            </a:bodyPr>
            <a:lstStyle/>
            <a:p>
              <a:pPr eaLnBrk="0" hangingPunct="0"/>
              <a:r>
                <a:rPr lang="en-US" sz="1800">
                  <a:latin typeface="Arial" charset="0"/>
                </a:rPr>
                <a:t>-1.0</a:t>
              </a:r>
            </a:p>
          </p:txBody>
        </p:sp>
      </p:grpSp>
      <p:grpSp>
        <p:nvGrpSpPr>
          <p:cNvPr id="10" name="Group 45"/>
          <p:cNvGrpSpPr>
            <a:grpSpLocks/>
          </p:cNvGrpSpPr>
          <p:nvPr/>
        </p:nvGrpSpPr>
        <p:grpSpPr bwMode="auto">
          <a:xfrm>
            <a:off x="1311275" y="5084763"/>
            <a:ext cx="7713663" cy="439737"/>
            <a:chOff x="826" y="3203"/>
            <a:chExt cx="4859" cy="277"/>
          </a:xfrm>
        </p:grpSpPr>
        <p:sp>
          <p:nvSpPr>
            <p:cNvPr id="16404" name="Line 41"/>
            <p:cNvSpPr>
              <a:spLocks noChangeShapeType="1"/>
            </p:cNvSpPr>
            <p:nvPr/>
          </p:nvSpPr>
          <p:spPr bwMode="auto">
            <a:xfrm>
              <a:off x="975" y="3203"/>
              <a:ext cx="0" cy="91"/>
            </a:xfrm>
            <a:prstGeom prst="line">
              <a:avLst/>
            </a:prstGeom>
            <a:noFill/>
            <a:ln w="9525">
              <a:solidFill>
                <a:schemeClr val="tx1"/>
              </a:solidFill>
              <a:round/>
              <a:headEnd/>
              <a:tailEnd/>
            </a:ln>
          </p:spPr>
          <p:txBody>
            <a:bodyPr/>
            <a:lstStyle/>
            <a:p>
              <a:endParaRPr lang="en-US"/>
            </a:p>
          </p:txBody>
        </p:sp>
        <p:sp>
          <p:nvSpPr>
            <p:cNvPr id="16405" name="Text Box 42"/>
            <p:cNvSpPr txBox="1">
              <a:spLocks noChangeArrowheads="1"/>
            </p:cNvSpPr>
            <p:nvPr/>
          </p:nvSpPr>
          <p:spPr bwMode="auto">
            <a:xfrm>
              <a:off x="826" y="3249"/>
              <a:ext cx="380" cy="231"/>
            </a:xfrm>
            <a:prstGeom prst="rect">
              <a:avLst/>
            </a:prstGeom>
            <a:noFill/>
            <a:ln w="9525">
              <a:noFill/>
              <a:miter lim="800000"/>
              <a:headEnd/>
              <a:tailEnd/>
            </a:ln>
          </p:spPr>
          <p:txBody>
            <a:bodyPr wrap="none">
              <a:spAutoFit/>
            </a:bodyPr>
            <a:lstStyle/>
            <a:p>
              <a:pPr eaLnBrk="0" hangingPunct="0"/>
              <a:r>
                <a:rPr lang="en-US" sz="1800" dirty="0">
                  <a:solidFill>
                    <a:schemeClr val="bg1"/>
                  </a:solidFill>
                  <a:latin typeface="Arial" charset="0"/>
                </a:rPr>
                <a:t>Low</a:t>
              </a:r>
            </a:p>
          </p:txBody>
        </p:sp>
        <p:sp>
          <p:nvSpPr>
            <p:cNvPr id="16406" name="Text Box 43"/>
            <p:cNvSpPr txBox="1">
              <a:spLocks noChangeArrowheads="1"/>
            </p:cNvSpPr>
            <p:nvPr/>
          </p:nvSpPr>
          <p:spPr bwMode="auto">
            <a:xfrm>
              <a:off x="2323" y="3249"/>
              <a:ext cx="628" cy="231"/>
            </a:xfrm>
            <a:prstGeom prst="rect">
              <a:avLst/>
            </a:prstGeom>
            <a:noFill/>
            <a:ln w="9525">
              <a:noFill/>
              <a:miter lim="800000"/>
              <a:headEnd/>
              <a:tailEnd/>
            </a:ln>
          </p:spPr>
          <p:txBody>
            <a:bodyPr wrap="none">
              <a:spAutoFit/>
            </a:bodyPr>
            <a:lstStyle/>
            <a:p>
              <a:pPr eaLnBrk="0" hangingPunct="0"/>
              <a:r>
                <a:rPr lang="en-US" sz="1800" dirty="0">
                  <a:solidFill>
                    <a:schemeClr val="bg1"/>
                  </a:solidFill>
                  <a:latin typeface="Arial" charset="0"/>
                </a:rPr>
                <a:t>Medium</a:t>
              </a:r>
            </a:p>
          </p:txBody>
        </p:sp>
        <p:sp>
          <p:nvSpPr>
            <p:cNvPr id="16407" name="Text Box 44"/>
            <p:cNvSpPr txBox="1">
              <a:spLocks noChangeArrowheads="1"/>
            </p:cNvSpPr>
            <p:nvPr/>
          </p:nvSpPr>
          <p:spPr bwMode="auto">
            <a:xfrm>
              <a:off x="3865" y="3249"/>
              <a:ext cx="1820" cy="231"/>
            </a:xfrm>
            <a:prstGeom prst="rect">
              <a:avLst/>
            </a:prstGeom>
            <a:noFill/>
            <a:ln w="9525">
              <a:noFill/>
              <a:miter lim="800000"/>
              <a:headEnd/>
              <a:tailEnd/>
            </a:ln>
          </p:spPr>
          <p:txBody>
            <a:bodyPr wrap="none">
              <a:spAutoFit/>
            </a:bodyPr>
            <a:lstStyle/>
            <a:p>
              <a:pPr eaLnBrk="0" hangingPunct="0"/>
              <a:r>
                <a:rPr lang="en-US" sz="1800" dirty="0">
                  <a:solidFill>
                    <a:schemeClr val="bg1"/>
                  </a:solidFill>
                  <a:latin typeface="Arial" charset="0"/>
                </a:rPr>
                <a:t>High  T1 </a:t>
              </a:r>
              <a:r>
                <a:rPr lang="en-US" sz="1800" dirty="0" err="1">
                  <a:solidFill>
                    <a:schemeClr val="bg1"/>
                  </a:solidFill>
                  <a:latin typeface="Arial" charset="0"/>
                </a:rPr>
                <a:t>acad</a:t>
              </a:r>
              <a:r>
                <a:rPr lang="en-US" sz="1800" dirty="0">
                  <a:solidFill>
                    <a:schemeClr val="bg1"/>
                  </a:solidFill>
                  <a:latin typeface="Arial" charset="0"/>
                </a:rPr>
                <a:t> self concept</a:t>
              </a:r>
            </a:p>
          </p:txBody>
        </p:sp>
      </p:grpSp>
      <p:sp>
        <p:nvSpPr>
          <p:cNvPr id="233518" name="Oval 46"/>
          <p:cNvSpPr>
            <a:spLocks noChangeArrowheads="1"/>
          </p:cNvSpPr>
          <p:nvPr/>
        </p:nvSpPr>
        <p:spPr bwMode="auto">
          <a:xfrm>
            <a:off x="1331913" y="3500438"/>
            <a:ext cx="863600" cy="1800225"/>
          </a:xfrm>
          <a:prstGeom prst="ellipse">
            <a:avLst/>
          </a:prstGeom>
          <a:noFill/>
          <a:ln w="28575">
            <a:solidFill>
              <a:srgbClr val="FF0000"/>
            </a:solidFill>
            <a:round/>
            <a:headEnd/>
            <a:tailEnd/>
          </a:ln>
        </p:spPr>
        <p:txBody>
          <a:bodyPr wrap="none" anchor="ctr"/>
          <a:lstStyle/>
          <a:p>
            <a:pPr>
              <a:spcBef>
                <a:spcPct val="20000"/>
              </a:spcBef>
              <a:buClr>
                <a:schemeClr val="tx2"/>
              </a:buClr>
              <a:buSzPct val="70000"/>
              <a:buFont typeface="Wingdings" pitchFamily="2" charset="2"/>
              <a:buChar char="¡"/>
            </a:pPr>
            <a:endParaRPr lang="en-US"/>
          </a:p>
        </p:txBody>
      </p:sp>
      <p:sp>
        <p:nvSpPr>
          <p:cNvPr id="233521" name="Text Box 49"/>
          <p:cNvSpPr txBox="1">
            <a:spLocks noChangeArrowheads="1"/>
          </p:cNvSpPr>
          <p:nvPr/>
        </p:nvSpPr>
        <p:spPr bwMode="auto">
          <a:xfrm>
            <a:off x="231775" y="4313238"/>
            <a:ext cx="1244600" cy="366712"/>
          </a:xfrm>
          <a:prstGeom prst="rect">
            <a:avLst/>
          </a:prstGeom>
          <a:noFill/>
          <a:ln w="9525">
            <a:noFill/>
            <a:miter lim="800000"/>
            <a:headEnd/>
            <a:tailEnd/>
          </a:ln>
        </p:spPr>
        <p:txBody>
          <a:bodyPr>
            <a:spAutoFit/>
          </a:bodyPr>
          <a:lstStyle/>
          <a:p>
            <a:pPr eaLnBrk="0" hangingPunct="0"/>
            <a:r>
              <a:rPr lang="en-US" sz="1800" dirty="0">
                <a:solidFill>
                  <a:schemeClr val="bg1"/>
                </a:solidFill>
                <a:latin typeface="Arial" charset="0"/>
              </a:rPr>
              <a:t>Diffusion</a:t>
            </a:r>
          </a:p>
        </p:txBody>
      </p:sp>
      <p:sp>
        <p:nvSpPr>
          <p:cNvPr id="233522" name="Oval 50"/>
          <p:cNvSpPr>
            <a:spLocks noChangeArrowheads="1"/>
          </p:cNvSpPr>
          <p:nvPr/>
        </p:nvSpPr>
        <p:spPr bwMode="auto">
          <a:xfrm>
            <a:off x="6157913" y="1628775"/>
            <a:ext cx="430212" cy="792163"/>
          </a:xfrm>
          <a:prstGeom prst="ellipse">
            <a:avLst/>
          </a:prstGeom>
          <a:noFill/>
          <a:ln w="28575">
            <a:solidFill>
              <a:srgbClr val="FF0000"/>
            </a:solidFill>
            <a:round/>
            <a:headEnd/>
            <a:tailEnd/>
          </a:ln>
        </p:spPr>
        <p:txBody>
          <a:bodyPr wrap="none" anchor="ctr"/>
          <a:lstStyle/>
          <a:p>
            <a:pPr>
              <a:spcBef>
                <a:spcPct val="20000"/>
              </a:spcBef>
              <a:buClr>
                <a:schemeClr val="tx2"/>
              </a:buClr>
              <a:buSzPct val="70000"/>
              <a:buFont typeface="Wingdings" pitchFamily="2" charset="2"/>
              <a:buChar char="¡"/>
            </a:pPr>
            <a:endParaRPr lang="en-US"/>
          </a:p>
        </p:txBody>
      </p:sp>
      <p:sp>
        <p:nvSpPr>
          <p:cNvPr id="233523" name="Text Box 51"/>
          <p:cNvSpPr txBox="1">
            <a:spLocks noChangeArrowheads="1"/>
          </p:cNvSpPr>
          <p:nvPr/>
        </p:nvSpPr>
        <p:spPr bwMode="auto">
          <a:xfrm>
            <a:off x="6588125" y="1865313"/>
            <a:ext cx="1390650" cy="366712"/>
          </a:xfrm>
          <a:prstGeom prst="rect">
            <a:avLst/>
          </a:prstGeom>
          <a:noFill/>
          <a:ln w="9525">
            <a:noFill/>
            <a:miter lim="800000"/>
            <a:headEnd/>
            <a:tailEnd/>
          </a:ln>
        </p:spPr>
        <p:txBody>
          <a:bodyPr wrap="none">
            <a:spAutoFit/>
          </a:bodyPr>
          <a:lstStyle/>
          <a:p>
            <a:pPr eaLnBrk="0" hangingPunct="0"/>
            <a:r>
              <a:rPr lang="en-US" sz="1800" dirty="0">
                <a:solidFill>
                  <a:schemeClr val="bg1"/>
                </a:solidFill>
                <a:latin typeface="Arial" charset="0"/>
              </a:rPr>
              <a:t>No diffusion</a:t>
            </a:r>
          </a:p>
        </p:txBody>
      </p:sp>
      <p:sp>
        <p:nvSpPr>
          <p:cNvPr id="233524" name="Text Box 52"/>
          <p:cNvSpPr txBox="1">
            <a:spLocks noChangeArrowheads="1"/>
          </p:cNvSpPr>
          <p:nvPr/>
        </p:nvSpPr>
        <p:spPr bwMode="auto">
          <a:xfrm>
            <a:off x="107950" y="136525"/>
            <a:ext cx="2292350" cy="366713"/>
          </a:xfrm>
          <a:prstGeom prst="rect">
            <a:avLst/>
          </a:prstGeom>
          <a:noFill/>
          <a:ln w="9525">
            <a:noFill/>
            <a:miter lim="800000"/>
            <a:headEnd/>
            <a:tailEnd/>
          </a:ln>
        </p:spPr>
        <p:txBody>
          <a:bodyPr wrap="none">
            <a:spAutoFit/>
          </a:bodyPr>
          <a:lstStyle/>
          <a:p>
            <a:pPr eaLnBrk="0" hangingPunct="0"/>
            <a:r>
              <a:rPr lang="en-US" sz="1800" dirty="0">
                <a:solidFill>
                  <a:schemeClr val="bg1"/>
                </a:solidFill>
                <a:latin typeface="Arial" charset="0"/>
              </a:rPr>
              <a:t>T2 </a:t>
            </a:r>
            <a:r>
              <a:rPr lang="en-US" sz="1800" dirty="0" err="1">
                <a:solidFill>
                  <a:schemeClr val="bg1"/>
                </a:solidFill>
                <a:latin typeface="Arial" charset="0"/>
              </a:rPr>
              <a:t>acad</a:t>
            </a:r>
            <a:r>
              <a:rPr lang="en-US" sz="1800" dirty="0">
                <a:solidFill>
                  <a:schemeClr val="bg1"/>
                </a:solidFill>
                <a:latin typeface="Arial" charset="0"/>
              </a:rPr>
              <a:t> self concept</a:t>
            </a:r>
          </a:p>
        </p:txBody>
      </p:sp>
      <p:sp>
        <p:nvSpPr>
          <p:cNvPr id="233525" name="Line 53"/>
          <p:cNvSpPr>
            <a:spLocks noChangeShapeType="1"/>
          </p:cNvSpPr>
          <p:nvPr/>
        </p:nvSpPr>
        <p:spPr bwMode="auto">
          <a:xfrm>
            <a:off x="4067175" y="2636838"/>
            <a:ext cx="0" cy="720725"/>
          </a:xfrm>
          <a:prstGeom prst="line">
            <a:avLst/>
          </a:prstGeom>
          <a:noFill/>
          <a:ln w="38100">
            <a:solidFill>
              <a:srgbClr val="0000FF"/>
            </a:solidFill>
            <a:round/>
            <a:headEnd type="triangle" w="med" len="med"/>
            <a:tailEnd type="triangle" w="med" len="med"/>
          </a:ln>
        </p:spPr>
        <p:txBody>
          <a:bodyPr/>
          <a:lstStyle/>
          <a:p>
            <a:endParaRPr lang="en-US"/>
          </a:p>
        </p:txBody>
      </p:sp>
      <p:sp>
        <p:nvSpPr>
          <p:cNvPr id="233526" name="Text Box 54"/>
          <p:cNvSpPr txBox="1">
            <a:spLocks noChangeArrowheads="1"/>
          </p:cNvSpPr>
          <p:nvPr/>
        </p:nvSpPr>
        <p:spPr bwMode="auto">
          <a:xfrm>
            <a:off x="4716463" y="3305175"/>
            <a:ext cx="2613025" cy="915988"/>
          </a:xfrm>
          <a:prstGeom prst="rect">
            <a:avLst/>
          </a:prstGeom>
          <a:noFill/>
          <a:ln w="9525">
            <a:noFill/>
            <a:miter lim="800000"/>
            <a:headEnd/>
            <a:tailEnd/>
          </a:ln>
        </p:spPr>
        <p:txBody>
          <a:bodyPr>
            <a:spAutoFit/>
          </a:bodyPr>
          <a:lstStyle/>
          <a:p>
            <a:pPr eaLnBrk="0" hangingPunct="0"/>
            <a:r>
              <a:rPr lang="en-US" sz="1800" dirty="0">
                <a:solidFill>
                  <a:schemeClr val="bg1"/>
                </a:solidFill>
                <a:latin typeface="Arial" charset="0"/>
              </a:rPr>
              <a:t>Low focus group consistently higher than external control</a:t>
            </a:r>
          </a:p>
        </p:txBody>
      </p:sp>
      <p:sp>
        <p:nvSpPr>
          <p:cNvPr id="233527" name="Line 55"/>
          <p:cNvSpPr>
            <a:spLocks noChangeShapeType="1"/>
          </p:cNvSpPr>
          <p:nvPr/>
        </p:nvSpPr>
        <p:spPr bwMode="auto">
          <a:xfrm>
            <a:off x="6516688" y="1916113"/>
            <a:ext cx="1008062" cy="0"/>
          </a:xfrm>
          <a:prstGeom prst="line">
            <a:avLst/>
          </a:prstGeom>
          <a:noFill/>
          <a:ln w="28575">
            <a:solidFill>
              <a:srgbClr val="008000"/>
            </a:solidFill>
            <a:round/>
            <a:headEnd type="triangle" w="med" len="med"/>
            <a:tailEnd/>
          </a:ln>
        </p:spPr>
        <p:txBody>
          <a:bodyPr/>
          <a:lstStyle/>
          <a:p>
            <a:endParaRPr lang="en-US"/>
          </a:p>
        </p:txBody>
      </p:sp>
      <p:sp>
        <p:nvSpPr>
          <p:cNvPr id="233528" name="Line 56"/>
          <p:cNvSpPr>
            <a:spLocks noChangeShapeType="1"/>
          </p:cNvSpPr>
          <p:nvPr/>
        </p:nvSpPr>
        <p:spPr bwMode="auto">
          <a:xfrm>
            <a:off x="6516688" y="2492375"/>
            <a:ext cx="1008062" cy="0"/>
          </a:xfrm>
          <a:prstGeom prst="line">
            <a:avLst/>
          </a:prstGeom>
          <a:noFill/>
          <a:ln w="28575">
            <a:solidFill>
              <a:srgbClr val="008000"/>
            </a:solidFill>
            <a:round/>
            <a:headEnd type="triangle" w="med" len="med"/>
            <a:tailEnd/>
          </a:ln>
        </p:spPr>
        <p:txBody>
          <a:bodyPr/>
          <a:lstStyle/>
          <a:p>
            <a:endParaRPr lang="en-US"/>
          </a:p>
        </p:txBody>
      </p:sp>
      <p:sp>
        <p:nvSpPr>
          <p:cNvPr id="233529" name="Text Box 57"/>
          <p:cNvSpPr txBox="1">
            <a:spLocks noChangeArrowheads="1"/>
          </p:cNvSpPr>
          <p:nvPr/>
        </p:nvSpPr>
        <p:spPr bwMode="auto">
          <a:xfrm>
            <a:off x="6084888" y="2584450"/>
            <a:ext cx="2879725" cy="641350"/>
          </a:xfrm>
          <a:prstGeom prst="rect">
            <a:avLst/>
          </a:prstGeom>
          <a:noFill/>
          <a:ln w="9525">
            <a:noFill/>
            <a:miter lim="800000"/>
            <a:headEnd/>
            <a:tailEnd/>
          </a:ln>
        </p:spPr>
        <p:txBody>
          <a:bodyPr>
            <a:spAutoFit/>
          </a:bodyPr>
          <a:lstStyle/>
          <a:p>
            <a:pPr eaLnBrk="0" hangingPunct="0"/>
            <a:r>
              <a:rPr lang="en-US" sz="1800" dirty="0">
                <a:solidFill>
                  <a:schemeClr val="bg1"/>
                </a:solidFill>
                <a:latin typeface="Arial" charset="0"/>
              </a:rPr>
              <a:t>Resentful demoralization?</a:t>
            </a:r>
          </a:p>
          <a:p>
            <a:pPr eaLnBrk="0" hangingPunct="0"/>
            <a:r>
              <a:rPr lang="en-US" sz="1800" dirty="0">
                <a:solidFill>
                  <a:schemeClr val="bg1"/>
                </a:solidFill>
                <a:latin typeface="Arial" charset="0"/>
              </a:rPr>
              <a:t>Overzealous cooperation?</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par>
                                <p:cTn id="8" presetID="9" presetClass="entr" presetSubtype="0"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dissolve">
                                      <p:cBhvr>
                                        <p:cTn id="10" dur="500"/>
                                        <p:tgtEl>
                                          <p:spTgt spid="9"/>
                                        </p:tgtEl>
                                      </p:cBhvr>
                                    </p:animEffect>
                                  </p:childTnLst>
                                </p:cTn>
                              </p:par>
                              <p:par>
                                <p:cTn id="11" presetID="9"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dissolve">
                                      <p:cBhvr>
                                        <p:cTn id="13" dur="500"/>
                                        <p:tgtEl>
                                          <p:spTgt spid="10"/>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233524"/>
                                        </p:tgtEl>
                                        <p:attrNameLst>
                                          <p:attrName>style.visibility</p:attrName>
                                        </p:attrNameLst>
                                      </p:cBhvr>
                                      <p:to>
                                        <p:strVal val="visible"/>
                                      </p:to>
                                    </p:set>
                                    <p:animEffect transition="in" filter="dissolve">
                                      <p:cBhvr>
                                        <p:cTn id="16" dur="500"/>
                                        <p:tgtEl>
                                          <p:spTgt spid="233524"/>
                                        </p:tgtEl>
                                      </p:cBhvr>
                                    </p:animEffect>
                                  </p:childTnLst>
                                </p:cTn>
                              </p:par>
                              <p:par>
                                <p:cTn id="17" presetID="2" presetClass="entr" presetSubtype="4" fill="hold" nodeType="with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par>
                          <p:cTn id="21" fill="hold">
                            <p:stCondLst>
                              <p:cond delay="500"/>
                            </p:stCondLst>
                            <p:childTnLst>
                              <p:par>
                                <p:cTn id="22" presetID="9" presetClass="entr" presetSubtype="0" fill="hold" grpId="0" nodeType="afterEffect">
                                  <p:stCondLst>
                                    <p:cond delay="0"/>
                                  </p:stCondLst>
                                  <p:childTnLst>
                                    <p:set>
                                      <p:cBhvr>
                                        <p:cTn id="23" dur="1" fill="hold">
                                          <p:stCondLst>
                                            <p:cond delay="0"/>
                                          </p:stCondLst>
                                        </p:cTn>
                                        <p:tgtEl>
                                          <p:spTgt spid="233492"/>
                                        </p:tgtEl>
                                        <p:attrNameLst>
                                          <p:attrName>style.visibility</p:attrName>
                                        </p:attrNameLst>
                                      </p:cBhvr>
                                      <p:to>
                                        <p:strVal val="visible"/>
                                      </p:to>
                                    </p:set>
                                    <p:animEffect transition="in" filter="dissolve">
                                      <p:cBhvr>
                                        <p:cTn id="24" dur="500"/>
                                        <p:tgtEl>
                                          <p:spTgt spid="233492"/>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233493"/>
                                        </p:tgtEl>
                                        <p:attrNameLst>
                                          <p:attrName>style.visibility</p:attrName>
                                        </p:attrNameLst>
                                      </p:cBhvr>
                                      <p:to>
                                        <p:strVal val="visible"/>
                                      </p:to>
                                    </p:set>
                                    <p:animEffect transition="in" filter="dissolve">
                                      <p:cBhvr>
                                        <p:cTn id="27" dur="500"/>
                                        <p:tgtEl>
                                          <p:spTgt spid="233493"/>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233518"/>
                                        </p:tgtEl>
                                        <p:attrNameLst>
                                          <p:attrName>style.visibility</p:attrName>
                                        </p:attrNameLst>
                                      </p:cBhvr>
                                      <p:to>
                                        <p:strVal val="visible"/>
                                      </p:to>
                                    </p:set>
                                  </p:childTnLst>
                                </p:cTn>
                              </p:par>
                              <p:par>
                                <p:cTn id="32" presetID="9" presetClass="entr" presetSubtype="0" fill="hold" grpId="0" nodeType="withEffect">
                                  <p:stCondLst>
                                    <p:cond delay="0"/>
                                  </p:stCondLst>
                                  <p:childTnLst>
                                    <p:set>
                                      <p:cBhvr>
                                        <p:cTn id="33" dur="1" fill="hold">
                                          <p:stCondLst>
                                            <p:cond delay="0"/>
                                          </p:stCondLst>
                                        </p:cTn>
                                        <p:tgtEl>
                                          <p:spTgt spid="233521"/>
                                        </p:tgtEl>
                                        <p:attrNameLst>
                                          <p:attrName>style.visibility</p:attrName>
                                        </p:attrNameLst>
                                      </p:cBhvr>
                                      <p:to>
                                        <p:strVal val="visible"/>
                                      </p:to>
                                    </p:set>
                                    <p:animEffect transition="in" filter="dissolve">
                                      <p:cBhvr>
                                        <p:cTn id="34" dur="500"/>
                                        <p:tgtEl>
                                          <p:spTgt spid="233521"/>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33522"/>
                                        </p:tgtEl>
                                        <p:attrNameLst>
                                          <p:attrName>style.visibility</p:attrName>
                                        </p:attrNameLst>
                                      </p:cBhvr>
                                      <p:to>
                                        <p:strVal val="visible"/>
                                      </p:to>
                                    </p:set>
                                  </p:childTnLst>
                                </p:cTn>
                              </p:par>
                              <p:par>
                                <p:cTn id="39" presetID="9" presetClass="entr" presetSubtype="0" fill="hold" grpId="0" nodeType="withEffect">
                                  <p:stCondLst>
                                    <p:cond delay="0"/>
                                  </p:stCondLst>
                                  <p:childTnLst>
                                    <p:set>
                                      <p:cBhvr>
                                        <p:cTn id="40" dur="1" fill="hold">
                                          <p:stCondLst>
                                            <p:cond delay="0"/>
                                          </p:stCondLst>
                                        </p:cTn>
                                        <p:tgtEl>
                                          <p:spTgt spid="233523"/>
                                        </p:tgtEl>
                                        <p:attrNameLst>
                                          <p:attrName>style.visibility</p:attrName>
                                        </p:attrNameLst>
                                      </p:cBhvr>
                                      <p:to>
                                        <p:strVal val="visible"/>
                                      </p:to>
                                    </p:set>
                                    <p:animEffect transition="in" filter="dissolve">
                                      <p:cBhvr>
                                        <p:cTn id="41" dur="500"/>
                                        <p:tgtEl>
                                          <p:spTgt spid="233523"/>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xit" presetSubtype="0" fill="hold" grpId="1" nodeType="clickEffect">
                                  <p:stCondLst>
                                    <p:cond delay="0"/>
                                  </p:stCondLst>
                                  <p:childTnLst>
                                    <p:animEffect transition="out" filter="fade">
                                      <p:cBhvr>
                                        <p:cTn id="45" dur="2000"/>
                                        <p:tgtEl>
                                          <p:spTgt spid="233493"/>
                                        </p:tgtEl>
                                      </p:cBhvr>
                                    </p:animEffect>
                                    <p:set>
                                      <p:cBhvr>
                                        <p:cTn id="46" dur="1" fill="hold">
                                          <p:stCondLst>
                                            <p:cond delay="1999"/>
                                          </p:stCondLst>
                                        </p:cTn>
                                        <p:tgtEl>
                                          <p:spTgt spid="233493"/>
                                        </p:tgtEl>
                                        <p:attrNameLst>
                                          <p:attrName>style.visibility</p:attrName>
                                        </p:attrNameLst>
                                      </p:cBhvr>
                                      <p:to>
                                        <p:strVal val="hidden"/>
                                      </p:to>
                                    </p:set>
                                  </p:childTnLst>
                                </p:cTn>
                              </p:par>
                              <p:par>
                                <p:cTn id="47" presetID="1" presetClass="exit" presetSubtype="0" fill="hold" grpId="1" nodeType="withEffect">
                                  <p:stCondLst>
                                    <p:cond delay="0"/>
                                  </p:stCondLst>
                                  <p:childTnLst>
                                    <p:set>
                                      <p:cBhvr>
                                        <p:cTn id="48" dur="1" fill="hold">
                                          <p:stCondLst>
                                            <p:cond delay="0"/>
                                          </p:stCondLst>
                                        </p:cTn>
                                        <p:tgtEl>
                                          <p:spTgt spid="233518"/>
                                        </p:tgtEl>
                                        <p:attrNameLst>
                                          <p:attrName>style.visibility</p:attrName>
                                        </p:attrNameLst>
                                      </p:cBhvr>
                                      <p:to>
                                        <p:strVal val="hidden"/>
                                      </p:to>
                                    </p:set>
                                  </p:childTnLst>
                                </p:cTn>
                              </p:par>
                              <p:par>
                                <p:cTn id="49" presetID="1" presetClass="exit" presetSubtype="0" fill="hold" grpId="1" nodeType="withEffect">
                                  <p:stCondLst>
                                    <p:cond delay="0"/>
                                  </p:stCondLst>
                                  <p:childTnLst>
                                    <p:set>
                                      <p:cBhvr>
                                        <p:cTn id="50" dur="1" fill="hold">
                                          <p:stCondLst>
                                            <p:cond delay="0"/>
                                          </p:stCondLst>
                                        </p:cTn>
                                        <p:tgtEl>
                                          <p:spTgt spid="233522"/>
                                        </p:tgtEl>
                                        <p:attrNameLst>
                                          <p:attrName>style.visibility</p:attrName>
                                        </p:attrNameLst>
                                      </p:cBhvr>
                                      <p:to>
                                        <p:strVal val="hidden"/>
                                      </p:to>
                                    </p:set>
                                  </p:childTnLst>
                                </p:cTn>
                              </p:par>
                              <p:par>
                                <p:cTn id="51" presetID="1" presetClass="exit" presetSubtype="0" fill="hold" grpId="1" nodeType="withEffect">
                                  <p:stCondLst>
                                    <p:cond delay="0"/>
                                  </p:stCondLst>
                                  <p:childTnLst>
                                    <p:set>
                                      <p:cBhvr>
                                        <p:cTn id="52" dur="1" fill="hold">
                                          <p:stCondLst>
                                            <p:cond delay="0"/>
                                          </p:stCondLst>
                                        </p:cTn>
                                        <p:tgtEl>
                                          <p:spTgt spid="233521"/>
                                        </p:tgtEl>
                                        <p:attrNameLst>
                                          <p:attrName>style.visibility</p:attrName>
                                        </p:attrNameLst>
                                      </p:cBhvr>
                                      <p:to>
                                        <p:strVal val="hidden"/>
                                      </p:to>
                                    </p:set>
                                  </p:childTnLst>
                                </p:cTn>
                              </p:par>
                              <p:par>
                                <p:cTn id="53" presetID="1" presetClass="exit" presetSubtype="0" fill="hold" grpId="1" nodeType="withEffect">
                                  <p:stCondLst>
                                    <p:cond delay="0"/>
                                  </p:stCondLst>
                                  <p:childTnLst>
                                    <p:set>
                                      <p:cBhvr>
                                        <p:cTn id="54" dur="1" fill="hold">
                                          <p:stCondLst>
                                            <p:cond delay="0"/>
                                          </p:stCondLst>
                                        </p:cTn>
                                        <p:tgtEl>
                                          <p:spTgt spid="233523"/>
                                        </p:tgtEl>
                                        <p:attrNameLst>
                                          <p:attrName>style.visibility</p:attrName>
                                        </p:attrNameLst>
                                      </p:cBhvr>
                                      <p:to>
                                        <p:strVal val="hidden"/>
                                      </p:to>
                                    </p:set>
                                  </p:childTnLst>
                                </p:cTn>
                              </p:par>
                            </p:childTnLst>
                          </p:cTn>
                        </p:par>
                        <p:par>
                          <p:cTn id="55" fill="hold">
                            <p:stCondLst>
                              <p:cond delay="2000"/>
                            </p:stCondLst>
                            <p:childTnLst>
                              <p:par>
                                <p:cTn id="56" presetID="9" presetClass="entr" presetSubtype="0" fill="hold" nodeType="afterEffect">
                                  <p:stCondLst>
                                    <p:cond delay="0"/>
                                  </p:stCondLst>
                                  <p:childTnLst>
                                    <p:set>
                                      <p:cBhvr>
                                        <p:cTn id="57" dur="1" fill="hold">
                                          <p:stCondLst>
                                            <p:cond delay="0"/>
                                          </p:stCondLst>
                                        </p:cTn>
                                        <p:tgtEl>
                                          <p:spTgt spid="5"/>
                                        </p:tgtEl>
                                        <p:attrNameLst>
                                          <p:attrName>style.visibility</p:attrName>
                                        </p:attrNameLst>
                                      </p:cBhvr>
                                      <p:to>
                                        <p:strVal val="visible"/>
                                      </p:to>
                                    </p:set>
                                    <p:animEffect transition="in" filter="dissolve">
                                      <p:cBhvr>
                                        <p:cTn id="58" dur="500"/>
                                        <p:tgtEl>
                                          <p:spTgt spid="5"/>
                                        </p:tgtEl>
                                      </p:cBhvr>
                                    </p:animEffect>
                                  </p:childTnLst>
                                </p:cTn>
                              </p:par>
                              <p:par>
                                <p:cTn id="59" presetID="2" presetClass="entr" presetSubtype="4" fill="hold" nodeType="withEffect">
                                  <p:stCondLst>
                                    <p:cond delay="0"/>
                                  </p:stCondLst>
                                  <p:childTnLst>
                                    <p:set>
                                      <p:cBhvr>
                                        <p:cTn id="60" dur="1" fill="hold">
                                          <p:stCondLst>
                                            <p:cond delay="0"/>
                                          </p:stCondLst>
                                        </p:cTn>
                                        <p:tgtEl>
                                          <p:spTgt spid="8"/>
                                        </p:tgtEl>
                                        <p:attrNameLst>
                                          <p:attrName>style.visibility</p:attrName>
                                        </p:attrNameLst>
                                      </p:cBhvr>
                                      <p:to>
                                        <p:strVal val="visible"/>
                                      </p:to>
                                    </p:set>
                                    <p:anim calcmode="lin" valueType="num">
                                      <p:cBhvr additive="base">
                                        <p:cTn id="61" dur="500" fill="hold"/>
                                        <p:tgtEl>
                                          <p:spTgt spid="8"/>
                                        </p:tgtEl>
                                        <p:attrNameLst>
                                          <p:attrName>ppt_x</p:attrName>
                                        </p:attrNameLst>
                                      </p:cBhvr>
                                      <p:tavLst>
                                        <p:tav tm="0">
                                          <p:val>
                                            <p:strVal val="#ppt_x"/>
                                          </p:val>
                                        </p:tav>
                                        <p:tav tm="100000">
                                          <p:val>
                                            <p:strVal val="#ppt_x"/>
                                          </p:val>
                                        </p:tav>
                                      </p:tavLst>
                                    </p:anim>
                                    <p:anim calcmode="lin" valueType="num">
                                      <p:cBhvr additive="base">
                                        <p:cTn id="6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233525"/>
                                        </p:tgtEl>
                                        <p:attrNameLst>
                                          <p:attrName>style.visibility</p:attrName>
                                        </p:attrNameLst>
                                      </p:cBhvr>
                                      <p:to>
                                        <p:strVal val="visible"/>
                                      </p:to>
                                    </p:set>
                                    <p:animEffect transition="in" filter="dissolve">
                                      <p:cBhvr>
                                        <p:cTn id="67" dur="500"/>
                                        <p:tgtEl>
                                          <p:spTgt spid="233525"/>
                                        </p:tgtEl>
                                      </p:cBhvr>
                                    </p:animEffect>
                                  </p:childTnLst>
                                </p:cTn>
                              </p:par>
                              <p:par>
                                <p:cTn id="68" presetID="9" presetClass="entr" presetSubtype="0" fill="hold" grpId="0" nodeType="withEffect">
                                  <p:stCondLst>
                                    <p:cond delay="0"/>
                                  </p:stCondLst>
                                  <p:childTnLst>
                                    <p:set>
                                      <p:cBhvr>
                                        <p:cTn id="69" dur="1" fill="hold">
                                          <p:stCondLst>
                                            <p:cond delay="0"/>
                                          </p:stCondLst>
                                        </p:cTn>
                                        <p:tgtEl>
                                          <p:spTgt spid="233526"/>
                                        </p:tgtEl>
                                        <p:attrNameLst>
                                          <p:attrName>style.visibility</p:attrName>
                                        </p:attrNameLst>
                                      </p:cBhvr>
                                      <p:to>
                                        <p:strVal val="visible"/>
                                      </p:to>
                                    </p:set>
                                    <p:animEffect transition="in" filter="dissolve">
                                      <p:cBhvr>
                                        <p:cTn id="70" dur="500"/>
                                        <p:tgtEl>
                                          <p:spTgt spid="233526"/>
                                        </p:tgtEl>
                                      </p:cBhvr>
                                    </p:animEffect>
                                  </p:childTnLst>
                                </p:cTn>
                              </p:par>
                            </p:childTnLst>
                          </p:cTn>
                        </p:par>
                      </p:childTnLst>
                    </p:cTn>
                  </p:par>
                  <p:par>
                    <p:cTn id="71" fill="hold">
                      <p:stCondLst>
                        <p:cond delay="indefinite"/>
                      </p:stCondLst>
                      <p:childTnLst>
                        <p:par>
                          <p:cTn id="72" fill="hold">
                            <p:stCondLst>
                              <p:cond delay="0"/>
                            </p:stCondLst>
                            <p:childTnLst>
                              <p:par>
                                <p:cTn id="73" presetID="1" presetClass="exit" presetSubtype="0" fill="hold" grpId="1" nodeType="clickEffect">
                                  <p:stCondLst>
                                    <p:cond delay="0"/>
                                  </p:stCondLst>
                                  <p:childTnLst>
                                    <p:set>
                                      <p:cBhvr>
                                        <p:cTn id="74" dur="1" fill="hold">
                                          <p:stCondLst>
                                            <p:cond delay="0"/>
                                          </p:stCondLst>
                                        </p:cTn>
                                        <p:tgtEl>
                                          <p:spTgt spid="233525"/>
                                        </p:tgtEl>
                                        <p:attrNameLst>
                                          <p:attrName>style.visibility</p:attrName>
                                        </p:attrNameLst>
                                      </p:cBhvr>
                                      <p:to>
                                        <p:strVal val="hidden"/>
                                      </p:to>
                                    </p:set>
                                  </p:childTnLst>
                                </p:cTn>
                              </p:par>
                              <p:par>
                                <p:cTn id="75" presetID="1" presetClass="exit" presetSubtype="0" fill="hold" grpId="1" nodeType="withEffect">
                                  <p:stCondLst>
                                    <p:cond delay="0"/>
                                  </p:stCondLst>
                                  <p:childTnLst>
                                    <p:set>
                                      <p:cBhvr>
                                        <p:cTn id="76" dur="1" fill="hold">
                                          <p:stCondLst>
                                            <p:cond delay="0"/>
                                          </p:stCondLst>
                                        </p:cTn>
                                        <p:tgtEl>
                                          <p:spTgt spid="233526"/>
                                        </p:tgtEl>
                                        <p:attrNameLst>
                                          <p:attrName>style.visibility</p:attrName>
                                        </p:attrNameLst>
                                      </p:cBhvr>
                                      <p:to>
                                        <p:strVal val="hidden"/>
                                      </p:to>
                                    </p:set>
                                  </p:childTnLst>
                                </p:cTn>
                              </p:par>
                              <p:par>
                                <p:cTn id="77" presetID="2" presetClass="entr" presetSubtype="2" fill="hold" grpId="0" nodeType="withEffect">
                                  <p:stCondLst>
                                    <p:cond delay="0"/>
                                  </p:stCondLst>
                                  <p:childTnLst>
                                    <p:set>
                                      <p:cBhvr>
                                        <p:cTn id="78" dur="1" fill="hold">
                                          <p:stCondLst>
                                            <p:cond delay="0"/>
                                          </p:stCondLst>
                                        </p:cTn>
                                        <p:tgtEl>
                                          <p:spTgt spid="233527"/>
                                        </p:tgtEl>
                                        <p:attrNameLst>
                                          <p:attrName>style.visibility</p:attrName>
                                        </p:attrNameLst>
                                      </p:cBhvr>
                                      <p:to>
                                        <p:strVal val="visible"/>
                                      </p:to>
                                    </p:set>
                                    <p:anim calcmode="lin" valueType="num">
                                      <p:cBhvr additive="base">
                                        <p:cTn id="79" dur="500" fill="hold"/>
                                        <p:tgtEl>
                                          <p:spTgt spid="233527"/>
                                        </p:tgtEl>
                                        <p:attrNameLst>
                                          <p:attrName>ppt_x</p:attrName>
                                        </p:attrNameLst>
                                      </p:cBhvr>
                                      <p:tavLst>
                                        <p:tav tm="0">
                                          <p:val>
                                            <p:strVal val="1+#ppt_w/2"/>
                                          </p:val>
                                        </p:tav>
                                        <p:tav tm="100000">
                                          <p:val>
                                            <p:strVal val="#ppt_x"/>
                                          </p:val>
                                        </p:tav>
                                      </p:tavLst>
                                    </p:anim>
                                    <p:anim calcmode="lin" valueType="num">
                                      <p:cBhvr additive="base">
                                        <p:cTn id="80" dur="500" fill="hold"/>
                                        <p:tgtEl>
                                          <p:spTgt spid="233527"/>
                                        </p:tgtEl>
                                        <p:attrNameLst>
                                          <p:attrName>ppt_y</p:attrName>
                                        </p:attrNameLst>
                                      </p:cBhvr>
                                      <p:tavLst>
                                        <p:tav tm="0">
                                          <p:val>
                                            <p:strVal val="#ppt_y"/>
                                          </p:val>
                                        </p:tav>
                                        <p:tav tm="100000">
                                          <p:val>
                                            <p:strVal val="#ppt_y"/>
                                          </p:val>
                                        </p:tav>
                                      </p:tavLst>
                                    </p:anim>
                                  </p:childTnLst>
                                </p:cTn>
                              </p:par>
                              <p:par>
                                <p:cTn id="81" presetID="2" presetClass="entr" presetSubtype="2" fill="hold" grpId="0" nodeType="withEffect">
                                  <p:stCondLst>
                                    <p:cond delay="0"/>
                                  </p:stCondLst>
                                  <p:childTnLst>
                                    <p:set>
                                      <p:cBhvr>
                                        <p:cTn id="82" dur="1" fill="hold">
                                          <p:stCondLst>
                                            <p:cond delay="0"/>
                                          </p:stCondLst>
                                        </p:cTn>
                                        <p:tgtEl>
                                          <p:spTgt spid="233528"/>
                                        </p:tgtEl>
                                        <p:attrNameLst>
                                          <p:attrName>style.visibility</p:attrName>
                                        </p:attrNameLst>
                                      </p:cBhvr>
                                      <p:to>
                                        <p:strVal val="visible"/>
                                      </p:to>
                                    </p:set>
                                    <p:anim calcmode="lin" valueType="num">
                                      <p:cBhvr additive="base">
                                        <p:cTn id="83" dur="500" fill="hold"/>
                                        <p:tgtEl>
                                          <p:spTgt spid="233528"/>
                                        </p:tgtEl>
                                        <p:attrNameLst>
                                          <p:attrName>ppt_x</p:attrName>
                                        </p:attrNameLst>
                                      </p:cBhvr>
                                      <p:tavLst>
                                        <p:tav tm="0">
                                          <p:val>
                                            <p:strVal val="1+#ppt_w/2"/>
                                          </p:val>
                                        </p:tav>
                                        <p:tav tm="100000">
                                          <p:val>
                                            <p:strVal val="#ppt_x"/>
                                          </p:val>
                                        </p:tav>
                                      </p:tavLst>
                                    </p:anim>
                                    <p:anim calcmode="lin" valueType="num">
                                      <p:cBhvr additive="base">
                                        <p:cTn id="84" dur="500" fill="hold"/>
                                        <p:tgtEl>
                                          <p:spTgt spid="233528"/>
                                        </p:tgtEl>
                                        <p:attrNameLst>
                                          <p:attrName>ppt_y</p:attrName>
                                        </p:attrNameLst>
                                      </p:cBhvr>
                                      <p:tavLst>
                                        <p:tav tm="0">
                                          <p:val>
                                            <p:strVal val="#ppt_y"/>
                                          </p:val>
                                        </p:tav>
                                        <p:tav tm="100000">
                                          <p:val>
                                            <p:strVal val="#ppt_y"/>
                                          </p:val>
                                        </p:tav>
                                      </p:tavLst>
                                    </p:anim>
                                  </p:childTnLst>
                                </p:cTn>
                              </p:par>
                              <p:par>
                                <p:cTn id="85" presetID="2" presetClass="entr" presetSubtype="2" fill="hold" grpId="0" nodeType="withEffect">
                                  <p:stCondLst>
                                    <p:cond delay="0"/>
                                  </p:stCondLst>
                                  <p:childTnLst>
                                    <p:set>
                                      <p:cBhvr>
                                        <p:cTn id="86" dur="1" fill="hold">
                                          <p:stCondLst>
                                            <p:cond delay="0"/>
                                          </p:stCondLst>
                                        </p:cTn>
                                        <p:tgtEl>
                                          <p:spTgt spid="233529"/>
                                        </p:tgtEl>
                                        <p:attrNameLst>
                                          <p:attrName>style.visibility</p:attrName>
                                        </p:attrNameLst>
                                      </p:cBhvr>
                                      <p:to>
                                        <p:strVal val="visible"/>
                                      </p:to>
                                    </p:set>
                                    <p:anim calcmode="lin" valueType="num">
                                      <p:cBhvr additive="base">
                                        <p:cTn id="87" dur="500" fill="hold"/>
                                        <p:tgtEl>
                                          <p:spTgt spid="233529"/>
                                        </p:tgtEl>
                                        <p:attrNameLst>
                                          <p:attrName>ppt_x</p:attrName>
                                        </p:attrNameLst>
                                      </p:cBhvr>
                                      <p:tavLst>
                                        <p:tav tm="0">
                                          <p:val>
                                            <p:strVal val="1+#ppt_w/2"/>
                                          </p:val>
                                        </p:tav>
                                        <p:tav tm="100000">
                                          <p:val>
                                            <p:strVal val="#ppt_x"/>
                                          </p:val>
                                        </p:tav>
                                      </p:tavLst>
                                    </p:anim>
                                    <p:anim calcmode="lin" valueType="num">
                                      <p:cBhvr additive="base">
                                        <p:cTn id="88" dur="500" fill="hold"/>
                                        <p:tgtEl>
                                          <p:spTgt spid="23352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3492" grpId="0" animBg="1"/>
      <p:bldP spid="233493" grpId="0" animBg="1"/>
      <p:bldP spid="233493" grpId="1" animBg="1"/>
      <p:bldP spid="233518" grpId="0" animBg="1"/>
      <p:bldP spid="233518" grpId="1" animBg="1"/>
      <p:bldP spid="233521" grpId="0"/>
      <p:bldP spid="233521" grpId="1"/>
      <p:bldP spid="233522" grpId="0" animBg="1"/>
      <p:bldP spid="233522" grpId="1" animBg="1"/>
      <p:bldP spid="233523" grpId="0"/>
      <p:bldP spid="233523" grpId="1"/>
      <p:bldP spid="233524" grpId="0"/>
      <p:bldP spid="233525" grpId="0" animBg="1"/>
      <p:bldP spid="233525" grpId="1" animBg="1"/>
      <p:bldP spid="233526" grpId="0"/>
      <p:bldP spid="233526" grpId="1"/>
      <p:bldP spid="233527" grpId="0" animBg="1"/>
      <p:bldP spid="233528" grpId="0" animBg="1"/>
      <p:bldP spid="23352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5"/>
          <p:cNvSpPr>
            <a:spLocks noGrp="1" noChangeArrowheads="1"/>
          </p:cNvSpPr>
          <p:nvPr>
            <p:ph type="title"/>
          </p:nvPr>
        </p:nvSpPr>
        <p:spPr/>
        <p:txBody>
          <a:bodyPr/>
          <a:lstStyle/>
          <a:p>
            <a:r>
              <a:rPr lang="en-US" sz="3200" smtClean="0"/>
              <a:t>Threats to validity </a:t>
            </a:r>
            <a:r>
              <a:rPr lang="en-US" sz="3200" b="1" smtClean="0"/>
              <a:t>not</a:t>
            </a:r>
            <a:r>
              <a:rPr lang="en-US" sz="3200" smtClean="0"/>
              <a:t> controlled by experiments</a:t>
            </a:r>
          </a:p>
        </p:txBody>
      </p:sp>
      <p:sp>
        <p:nvSpPr>
          <p:cNvPr id="17411" name="Rectangle 6"/>
          <p:cNvSpPr>
            <a:spLocks noGrp="1" noChangeArrowheads="1"/>
          </p:cNvSpPr>
          <p:nvPr>
            <p:ph sz="half" idx="1"/>
          </p:nvPr>
        </p:nvSpPr>
        <p:spPr/>
        <p:txBody>
          <a:bodyPr/>
          <a:lstStyle/>
          <a:p>
            <a:pPr>
              <a:lnSpc>
                <a:spcPct val="90000"/>
              </a:lnSpc>
            </a:pPr>
            <a:r>
              <a:rPr lang="en-US" sz="2400" dirty="0" smtClean="0"/>
              <a:t>Threats </a:t>
            </a:r>
            <a:r>
              <a:rPr lang="en-US" sz="2400" dirty="0" smtClean="0"/>
              <a:t>to external validity</a:t>
            </a:r>
          </a:p>
          <a:p>
            <a:pPr>
              <a:lnSpc>
                <a:spcPct val="90000"/>
              </a:lnSpc>
            </a:pPr>
            <a:endParaRPr lang="en-US" sz="2400" dirty="0" smtClean="0"/>
          </a:p>
        </p:txBody>
      </p:sp>
      <p:sp>
        <p:nvSpPr>
          <p:cNvPr id="17412" name="Rectangle 7"/>
          <p:cNvSpPr>
            <a:spLocks noGrp="1" noChangeArrowheads="1"/>
          </p:cNvSpPr>
          <p:nvPr>
            <p:ph sz="half" idx="2"/>
          </p:nvPr>
        </p:nvSpPr>
        <p:spPr/>
        <p:txBody>
          <a:bodyPr/>
          <a:lstStyle/>
          <a:p>
            <a:r>
              <a:rPr lang="en-US" sz="2400" smtClean="0"/>
              <a:t>best way to deal with this is replication</a:t>
            </a:r>
          </a:p>
          <a:p>
            <a:endParaRPr lang="en-US" sz="2400" smtClean="0"/>
          </a:p>
        </p:txBody>
      </p:sp>
      <p:sp>
        <p:nvSpPr>
          <p:cNvPr id="6" name="Footer Placeholder 5"/>
          <p:cNvSpPr>
            <a:spLocks noGrp="1"/>
          </p:cNvSpPr>
          <p:nvPr>
            <p:ph type="ftr" sz="quarter" idx="11"/>
          </p:nvPr>
        </p:nvSpPr>
        <p:spPr/>
        <p:txBody>
          <a:bodyPr/>
          <a:lstStyle/>
          <a:p>
            <a:pPr>
              <a:defRPr/>
            </a:pPr>
            <a:r>
              <a:rPr lang="en-US"/>
              <a:t>Quasi</a:t>
            </a:r>
          </a:p>
        </p:txBody>
      </p:sp>
    </p:spTree>
  </p:cSld>
  <p:clrMapOvr>
    <a:masterClrMapping/>
  </p:clrMapOvr>
  <p:transition>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sz="3200" smtClean="0"/>
              <a:t>Threats to validity </a:t>
            </a:r>
            <a:r>
              <a:rPr lang="en-US" sz="3200" b="1" smtClean="0"/>
              <a:t>not</a:t>
            </a:r>
            <a:r>
              <a:rPr lang="en-US" sz="3200" smtClean="0"/>
              <a:t> controlled by experiments</a:t>
            </a:r>
          </a:p>
        </p:txBody>
      </p:sp>
      <p:sp>
        <p:nvSpPr>
          <p:cNvPr id="18435" name="Rectangle 3"/>
          <p:cNvSpPr>
            <a:spLocks noGrp="1" noChangeArrowheads="1"/>
          </p:cNvSpPr>
          <p:nvPr>
            <p:ph sz="half" idx="1"/>
          </p:nvPr>
        </p:nvSpPr>
        <p:spPr/>
        <p:txBody>
          <a:bodyPr/>
          <a:lstStyle/>
          <a:p>
            <a:r>
              <a:rPr lang="en-US" sz="2400" dirty="0" smtClean="0"/>
              <a:t>Hawthorne </a:t>
            </a:r>
            <a:r>
              <a:rPr lang="en-US" sz="2400" dirty="0" smtClean="0"/>
              <a:t>effects</a:t>
            </a:r>
            <a:endParaRPr lang="en-CA" sz="2400" dirty="0" smtClean="0"/>
          </a:p>
          <a:p>
            <a:endParaRPr lang="en-US" sz="2400" dirty="0" smtClean="0"/>
          </a:p>
        </p:txBody>
      </p:sp>
      <p:sp>
        <p:nvSpPr>
          <p:cNvPr id="18436" name="Rectangle 4"/>
          <p:cNvSpPr>
            <a:spLocks noGrp="1" noChangeArrowheads="1"/>
          </p:cNvSpPr>
          <p:nvPr>
            <p:ph sz="half" idx="2"/>
          </p:nvPr>
        </p:nvSpPr>
        <p:spPr/>
        <p:txBody>
          <a:bodyPr/>
          <a:lstStyle/>
          <a:p>
            <a:r>
              <a:rPr lang="en-US" sz="2400" dirty="0" smtClean="0"/>
              <a:t>changes in a person’s behavior due to being studied rather than the manipulation.</a:t>
            </a:r>
          </a:p>
          <a:p>
            <a:r>
              <a:rPr lang="en-US" sz="2400" dirty="0" smtClean="0"/>
              <a:t>a special kind of </a:t>
            </a:r>
            <a:r>
              <a:rPr lang="en-US" sz="2400" i="1" dirty="0" smtClean="0"/>
              <a:t>reactivity.</a:t>
            </a:r>
          </a:p>
        </p:txBody>
      </p:sp>
      <p:sp>
        <p:nvSpPr>
          <p:cNvPr id="6" name="Footer Placeholder 5"/>
          <p:cNvSpPr>
            <a:spLocks noGrp="1"/>
          </p:cNvSpPr>
          <p:nvPr>
            <p:ph type="ftr" sz="quarter" idx="11"/>
          </p:nvPr>
        </p:nvSpPr>
        <p:spPr/>
        <p:txBody>
          <a:bodyPr/>
          <a:lstStyle/>
          <a:p>
            <a:pPr>
              <a:defRPr/>
            </a:pPr>
            <a:r>
              <a:rPr lang="en-US"/>
              <a:t>Quasi</a:t>
            </a:r>
          </a:p>
        </p:txBody>
      </p:sp>
    </p:spTree>
  </p:cSld>
  <p:clrMapOvr>
    <a:masterClrMapping/>
  </p:clrMapOvr>
  <p:transition>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sz="3200" smtClean="0"/>
              <a:t>Hawthorne effects</a:t>
            </a:r>
          </a:p>
        </p:txBody>
      </p:sp>
      <p:sp>
        <p:nvSpPr>
          <p:cNvPr id="19459" name="Rectangle 3"/>
          <p:cNvSpPr>
            <a:spLocks noGrp="1" noChangeArrowheads="1"/>
          </p:cNvSpPr>
          <p:nvPr>
            <p:ph sz="half" idx="1"/>
          </p:nvPr>
        </p:nvSpPr>
        <p:spPr/>
        <p:txBody>
          <a:bodyPr/>
          <a:lstStyle/>
          <a:p>
            <a:r>
              <a:rPr lang="en-US" sz="2400" smtClean="0"/>
              <a:t>Demand characteristics </a:t>
            </a:r>
          </a:p>
          <a:p>
            <a:endParaRPr lang="en-US" sz="2400" smtClean="0"/>
          </a:p>
        </p:txBody>
      </p:sp>
      <p:sp>
        <p:nvSpPr>
          <p:cNvPr id="19460" name="Rectangle 4"/>
          <p:cNvSpPr>
            <a:spLocks noGrp="1" noChangeArrowheads="1"/>
          </p:cNvSpPr>
          <p:nvPr>
            <p:ph sz="half" idx="2"/>
          </p:nvPr>
        </p:nvSpPr>
        <p:spPr/>
        <p:txBody>
          <a:bodyPr/>
          <a:lstStyle/>
          <a:p>
            <a:r>
              <a:rPr lang="en-US" sz="2400" i="1" smtClean="0"/>
              <a:t>cues</a:t>
            </a:r>
            <a:r>
              <a:rPr lang="en-US" sz="2400" smtClean="0"/>
              <a:t> communicated by researcher </a:t>
            </a:r>
          </a:p>
          <a:p>
            <a:r>
              <a:rPr lang="en-US" sz="2400" smtClean="0"/>
              <a:t>subject’s under-standing of their </a:t>
            </a:r>
            <a:r>
              <a:rPr lang="en-US" sz="2400" i="1" smtClean="0"/>
              <a:t>role</a:t>
            </a:r>
          </a:p>
        </p:txBody>
      </p:sp>
      <p:sp>
        <p:nvSpPr>
          <p:cNvPr id="6" name="Footer Placeholder 5"/>
          <p:cNvSpPr>
            <a:spLocks noGrp="1"/>
          </p:cNvSpPr>
          <p:nvPr>
            <p:ph type="ftr" sz="quarter" idx="11"/>
          </p:nvPr>
        </p:nvSpPr>
        <p:spPr/>
        <p:txBody>
          <a:bodyPr/>
          <a:lstStyle/>
          <a:p>
            <a:pPr>
              <a:defRPr/>
            </a:pPr>
            <a:r>
              <a:rPr lang="en-US"/>
              <a:t>Quasi</a:t>
            </a:r>
          </a:p>
        </p:txBody>
      </p:sp>
    </p:spTree>
  </p:cSld>
  <p:clrMapOvr>
    <a:masterClrMapping/>
  </p:clrMapOvr>
  <p:transition>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sz="3200" smtClean="0"/>
              <a:t>Hawthorne effects</a:t>
            </a:r>
          </a:p>
        </p:txBody>
      </p:sp>
      <p:sp>
        <p:nvSpPr>
          <p:cNvPr id="20483" name="Rectangle 3"/>
          <p:cNvSpPr>
            <a:spLocks noGrp="1" noChangeArrowheads="1"/>
          </p:cNvSpPr>
          <p:nvPr>
            <p:ph sz="half" idx="1"/>
          </p:nvPr>
        </p:nvSpPr>
        <p:spPr/>
        <p:txBody>
          <a:bodyPr/>
          <a:lstStyle/>
          <a:p>
            <a:r>
              <a:rPr lang="en-US" sz="2500" smtClean="0"/>
              <a:t>Role of “research subject”</a:t>
            </a:r>
          </a:p>
          <a:p>
            <a:endParaRPr lang="en-US" sz="2500" smtClean="0"/>
          </a:p>
        </p:txBody>
      </p:sp>
      <p:sp>
        <p:nvSpPr>
          <p:cNvPr id="20484" name="Rectangle 4"/>
          <p:cNvSpPr>
            <a:spLocks noGrp="1" noChangeArrowheads="1"/>
          </p:cNvSpPr>
          <p:nvPr>
            <p:ph sz="half" idx="2"/>
          </p:nvPr>
        </p:nvSpPr>
        <p:spPr/>
        <p:txBody>
          <a:bodyPr/>
          <a:lstStyle/>
          <a:p>
            <a:r>
              <a:rPr lang="en-US" sz="2500" smtClean="0"/>
              <a:t>Is subject behaving the way he thinks a person in that role should behave?</a:t>
            </a:r>
          </a:p>
          <a:p>
            <a:r>
              <a:rPr lang="en-US" sz="2500" smtClean="0"/>
              <a:t>(E.g., </a:t>
            </a:r>
            <a:r>
              <a:rPr lang="en-US" sz="2500" i="1" smtClean="0"/>
              <a:t>hypnotized person</a:t>
            </a:r>
            <a:r>
              <a:rPr lang="en-US" sz="2500" smtClean="0"/>
              <a:t>)</a:t>
            </a:r>
          </a:p>
          <a:p>
            <a:endParaRPr lang="en-US" sz="2500" smtClean="0"/>
          </a:p>
        </p:txBody>
      </p:sp>
      <p:sp>
        <p:nvSpPr>
          <p:cNvPr id="6" name="Footer Placeholder 5"/>
          <p:cNvSpPr>
            <a:spLocks noGrp="1"/>
          </p:cNvSpPr>
          <p:nvPr>
            <p:ph type="ftr" sz="quarter" idx="11"/>
          </p:nvPr>
        </p:nvSpPr>
        <p:spPr/>
        <p:txBody>
          <a:bodyPr/>
          <a:lstStyle/>
          <a:p>
            <a:pPr>
              <a:defRPr/>
            </a:pPr>
            <a:r>
              <a:rPr lang="en-US"/>
              <a:t>Quasi</a:t>
            </a:r>
          </a:p>
        </p:txBody>
      </p:sp>
    </p:spTree>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5"/>
          <p:cNvSpPr>
            <a:spLocks noGrp="1" noChangeArrowheads="1"/>
          </p:cNvSpPr>
          <p:nvPr>
            <p:ph type="title"/>
          </p:nvPr>
        </p:nvSpPr>
        <p:spPr/>
        <p:txBody>
          <a:bodyPr/>
          <a:lstStyle/>
          <a:p>
            <a:r>
              <a:rPr lang="en-US" smtClean="0"/>
              <a:t>True Experiments - Characteristics</a:t>
            </a:r>
          </a:p>
        </p:txBody>
      </p:sp>
      <p:sp>
        <p:nvSpPr>
          <p:cNvPr id="3075" name="Rectangle 6"/>
          <p:cNvSpPr>
            <a:spLocks noGrp="1" noChangeArrowheads="1"/>
          </p:cNvSpPr>
          <p:nvPr>
            <p:ph sz="half" idx="1"/>
          </p:nvPr>
        </p:nvSpPr>
        <p:spPr/>
        <p:txBody>
          <a:bodyPr/>
          <a:lstStyle/>
          <a:p>
            <a:r>
              <a:rPr lang="en-US" sz="2500" smtClean="0"/>
              <a:t>True experiments are characterized by:</a:t>
            </a:r>
          </a:p>
          <a:p>
            <a:pPr lvl="1"/>
            <a:r>
              <a:rPr lang="en-US" sz="2100" smtClean="0"/>
              <a:t>A </a:t>
            </a:r>
            <a:r>
              <a:rPr lang="en-US" sz="2100" i="1" smtClean="0"/>
              <a:t>manipulation</a:t>
            </a:r>
          </a:p>
          <a:p>
            <a:pPr lvl="1"/>
            <a:r>
              <a:rPr lang="en-US" sz="2100" smtClean="0"/>
              <a:t>A high degree of </a:t>
            </a:r>
            <a:r>
              <a:rPr lang="en-US" sz="2100" i="1" smtClean="0"/>
              <a:t>control</a:t>
            </a:r>
          </a:p>
          <a:p>
            <a:pPr lvl="1"/>
            <a:r>
              <a:rPr lang="en-US" sz="2100" smtClean="0"/>
              <a:t>An appropriate </a:t>
            </a:r>
            <a:r>
              <a:rPr lang="en-US" sz="2100" i="1" smtClean="0"/>
              <a:t>comparison</a:t>
            </a:r>
            <a:r>
              <a:rPr lang="en-US" sz="2100" smtClean="0"/>
              <a:t> (the major goal of exerting control)</a:t>
            </a:r>
          </a:p>
        </p:txBody>
      </p:sp>
      <p:sp>
        <p:nvSpPr>
          <p:cNvPr id="3076" name="Rectangle 7"/>
          <p:cNvSpPr>
            <a:spLocks noGrp="1" noChangeArrowheads="1"/>
          </p:cNvSpPr>
          <p:nvPr>
            <p:ph sz="half" idx="2"/>
          </p:nvPr>
        </p:nvSpPr>
        <p:spPr/>
        <p:txBody>
          <a:bodyPr/>
          <a:lstStyle/>
          <a:p>
            <a:r>
              <a:rPr lang="en-US" sz="2500" smtClean="0"/>
              <a:t>Manipulation in the presence of control gives you an appropriate comparison.</a:t>
            </a:r>
          </a:p>
          <a:p>
            <a:endParaRPr lang="en-US" sz="2500" smtClean="0"/>
          </a:p>
        </p:txBody>
      </p:sp>
      <p:sp>
        <p:nvSpPr>
          <p:cNvPr id="6" name="Footer Placeholder 5"/>
          <p:cNvSpPr>
            <a:spLocks noGrp="1"/>
          </p:cNvSpPr>
          <p:nvPr>
            <p:ph type="ftr" sz="quarter" idx="11"/>
          </p:nvPr>
        </p:nvSpPr>
        <p:spPr/>
        <p:txBody>
          <a:bodyPr/>
          <a:lstStyle/>
          <a:p>
            <a:pPr>
              <a:defRPr/>
            </a:pPr>
            <a:r>
              <a:rPr lang="en-US"/>
              <a:t>Quasi</a:t>
            </a:r>
          </a:p>
        </p:txBody>
      </p:sp>
    </p:spTree>
  </p:cSld>
  <p:clrMapOvr>
    <a:masterClrMapping/>
  </p:clrMapOvr>
  <p:transition>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sz="3200" smtClean="0"/>
              <a:t>Hawthorne effects</a:t>
            </a:r>
          </a:p>
        </p:txBody>
      </p:sp>
      <p:sp>
        <p:nvSpPr>
          <p:cNvPr id="21507" name="Rectangle 3"/>
          <p:cNvSpPr>
            <a:spLocks noGrp="1" noChangeArrowheads="1"/>
          </p:cNvSpPr>
          <p:nvPr>
            <p:ph sz="half" idx="1"/>
          </p:nvPr>
        </p:nvSpPr>
        <p:spPr/>
        <p:txBody>
          <a:bodyPr/>
          <a:lstStyle/>
          <a:p>
            <a:r>
              <a:rPr lang="en-US" sz="2500" smtClean="0"/>
              <a:t>Orne (1962)</a:t>
            </a:r>
          </a:p>
        </p:txBody>
      </p:sp>
      <p:sp>
        <p:nvSpPr>
          <p:cNvPr id="21508" name="Rectangle 4"/>
          <p:cNvSpPr>
            <a:spLocks noGrp="1" noChangeArrowheads="1"/>
          </p:cNvSpPr>
          <p:nvPr>
            <p:ph sz="half" idx="2"/>
          </p:nvPr>
        </p:nvSpPr>
        <p:spPr/>
        <p:txBody>
          <a:bodyPr/>
          <a:lstStyle/>
          <a:p>
            <a:r>
              <a:rPr lang="en-US" sz="2500" smtClean="0"/>
              <a:t>‘good subjects’ think they are contributing to science by complying with researcher’s demands</a:t>
            </a:r>
          </a:p>
          <a:p>
            <a:endParaRPr lang="en-US" sz="2500" smtClean="0"/>
          </a:p>
        </p:txBody>
      </p:sp>
      <p:sp>
        <p:nvSpPr>
          <p:cNvPr id="6" name="Footer Placeholder 5"/>
          <p:cNvSpPr>
            <a:spLocks noGrp="1"/>
          </p:cNvSpPr>
          <p:nvPr>
            <p:ph type="ftr" sz="quarter" idx="11"/>
          </p:nvPr>
        </p:nvSpPr>
        <p:spPr/>
        <p:txBody>
          <a:bodyPr/>
          <a:lstStyle/>
          <a:p>
            <a:pPr>
              <a:defRPr/>
            </a:pPr>
            <a:r>
              <a:rPr lang="en-US"/>
              <a:t>Quasi</a:t>
            </a:r>
          </a:p>
        </p:txBody>
      </p:sp>
    </p:spTree>
  </p:cSld>
  <p:clrMapOvr>
    <a:masterClrMapping/>
  </p:clrMapOvr>
  <p:transition>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sz="3200" smtClean="0"/>
              <a:t>Hawthorne effects</a:t>
            </a:r>
          </a:p>
        </p:txBody>
      </p:sp>
      <p:sp>
        <p:nvSpPr>
          <p:cNvPr id="22531" name="Rectangle 3"/>
          <p:cNvSpPr>
            <a:spLocks noGrp="1" noChangeArrowheads="1"/>
          </p:cNvSpPr>
          <p:nvPr>
            <p:ph sz="half" idx="1"/>
          </p:nvPr>
        </p:nvSpPr>
        <p:spPr/>
        <p:txBody>
          <a:bodyPr/>
          <a:lstStyle/>
          <a:p>
            <a:r>
              <a:rPr lang="en-US" sz="2400" smtClean="0"/>
              <a:t>What to do about Hawthorne effects?</a:t>
            </a:r>
          </a:p>
        </p:txBody>
      </p:sp>
      <p:sp>
        <p:nvSpPr>
          <p:cNvPr id="22532" name="Rectangle 4"/>
          <p:cNvSpPr>
            <a:spLocks noGrp="1" noChangeArrowheads="1"/>
          </p:cNvSpPr>
          <p:nvPr>
            <p:ph sz="half" idx="2"/>
          </p:nvPr>
        </p:nvSpPr>
        <p:spPr/>
        <p:txBody>
          <a:bodyPr/>
          <a:lstStyle/>
          <a:p>
            <a:r>
              <a:rPr lang="en-US" sz="2400" smtClean="0"/>
              <a:t>Orne (1962): Use quasi-control subjects as “co-investigators”</a:t>
            </a:r>
          </a:p>
          <a:p>
            <a:r>
              <a:rPr lang="en-US" sz="2400" smtClean="0"/>
              <a:t>They do your task, reflect on demand characteristics of the experiment.</a:t>
            </a:r>
          </a:p>
        </p:txBody>
      </p:sp>
      <p:sp>
        <p:nvSpPr>
          <p:cNvPr id="6" name="Footer Placeholder 5"/>
          <p:cNvSpPr>
            <a:spLocks noGrp="1"/>
          </p:cNvSpPr>
          <p:nvPr>
            <p:ph type="ftr" sz="quarter" idx="11"/>
          </p:nvPr>
        </p:nvSpPr>
        <p:spPr/>
        <p:txBody>
          <a:bodyPr/>
          <a:lstStyle/>
          <a:p>
            <a:pPr>
              <a:defRPr/>
            </a:pPr>
            <a:r>
              <a:rPr lang="en-US"/>
              <a:t>Quasi</a:t>
            </a:r>
          </a:p>
        </p:txBody>
      </p:sp>
    </p:spTree>
  </p:cSld>
  <p:clrMapOvr>
    <a:masterClrMapping/>
  </p:clrMapOvr>
  <p:transition>
    <p:fade thruBlk="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smtClean="0"/>
              <a:t>Obstacles to true experiments in the field</a:t>
            </a:r>
          </a:p>
        </p:txBody>
      </p:sp>
      <p:sp>
        <p:nvSpPr>
          <p:cNvPr id="23555" name="Rectangle 3"/>
          <p:cNvSpPr>
            <a:spLocks noGrp="1" noChangeArrowheads="1"/>
          </p:cNvSpPr>
          <p:nvPr>
            <p:ph sz="half" idx="1"/>
          </p:nvPr>
        </p:nvSpPr>
        <p:spPr/>
        <p:txBody>
          <a:bodyPr/>
          <a:lstStyle/>
          <a:p>
            <a:r>
              <a:rPr lang="en-US" sz="2400" smtClean="0"/>
              <a:t>Sometimes, we cannot bring the phenomenon we want to study into the lab, so we have to work in the field.</a:t>
            </a:r>
          </a:p>
          <a:p>
            <a:endParaRPr lang="en-US" sz="2400" smtClean="0"/>
          </a:p>
        </p:txBody>
      </p:sp>
      <p:sp>
        <p:nvSpPr>
          <p:cNvPr id="23556" name="Rectangle 4"/>
          <p:cNvSpPr>
            <a:spLocks noGrp="1" noChangeArrowheads="1"/>
          </p:cNvSpPr>
          <p:nvPr>
            <p:ph sz="half" idx="2"/>
          </p:nvPr>
        </p:nvSpPr>
        <p:spPr/>
        <p:txBody>
          <a:bodyPr/>
          <a:lstStyle/>
          <a:p>
            <a:pPr>
              <a:lnSpc>
                <a:spcPct val="90000"/>
              </a:lnSpc>
            </a:pPr>
            <a:r>
              <a:rPr lang="en-US" sz="2400" smtClean="0"/>
              <a:t>Can we do experiments in the field?</a:t>
            </a:r>
          </a:p>
        </p:txBody>
      </p:sp>
      <p:sp>
        <p:nvSpPr>
          <p:cNvPr id="6" name="Footer Placeholder 5"/>
          <p:cNvSpPr>
            <a:spLocks noGrp="1"/>
          </p:cNvSpPr>
          <p:nvPr>
            <p:ph type="ftr" sz="quarter" idx="11"/>
          </p:nvPr>
        </p:nvSpPr>
        <p:spPr/>
        <p:txBody>
          <a:bodyPr/>
          <a:lstStyle/>
          <a:p>
            <a:pPr>
              <a:defRPr/>
            </a:pPr>
            <a:r>
              <a:rPr lang="en-US"/>
              <a:t>Quasi</a:t>
            </a:r>
          </a:p>
        </p:txBody>
      </p:sp>
    </p:spTree>
  </p:cSld>
  <p:clrMapOvr>
    <a:masterClrMapping/>
  </p:clrMapOvr>
  <p:transition>
    <p:fade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4"/>
          <p:cNvSpPr>
            <a:spLocks noGrp="1" noChangeArrowheads="1"/>
          </p:cNvSpPr>
          <p:nvPr>
            <p:ph type="title"/>
          </p:nvPr>
        </p:nvSpPr>
        <p:spPr/>
        <p:txBody>
          <a:bodyPr/>
          <a:lstStyle/>
          <a:p>
            <a:r>
              <a:rPr lang="en-US" smtClean="0"/>
              <a:t>Obstacles to </a:t>
            </a:r>
            <a:r>
              <a:rPr lang="en-US" i="1" smtClean="0"/>
              <a:t>true</a:t>
            </a:r>
            <a:r>
              <a:rPr lang="en-US" smtClean="0"/>
              <a:t> experiments in the field</a:t>
            </a:r>
          </a:p>
        </p:txBody>
      </p:sp>
      <p:sp>
        <p:nvSpPr>
          <p:cNvPr id="24579" name="Rectangle 5"/>
          <p:cNvSpPr>
            <a:spLocks noGrp="1" noChangeArrowheads="1"/>
          </p:cNvSpPr>
          <p:nvPr>
            <p:ph sz="half" idx="1"/>
          </p:nvPr>
        </p:nvSpPr>
        <p:spPr/>
        <p:txBody>
          <a:bodyPr/>
          <a:lstStyle/>
          <a:p>
            <a:r>
              <a:rPr lang="en-US" sz="2400" smtClean="0"/>
              <a:t>Can’t get permission from individuals in authority?</a:t>
            </a:r>
          </a:p>
        </p:txBody>
      </p:sp>
      <p:sp>
        <p:nvSpPr>
          <p:cNvPr id="24580" name="Rectangle 6"/>
          <p:cNvSpPr>
            <a:spLocks noGrp="1" noChangeArrowheads="1"/>
          </p:cNvSpPr>
          <p:nvPr>
            <p:ph sz="half" idx="2"/>
          </p:nvPr>
        </p:nvSpPr>
        <p:spPr/>
        <p:txBody>
          <a:bodyPr/>
          <a:lstStyle/>
          <a:p>
            <a:r>
              <a:rPr lang="en-US" sz="2400" smtClean="0"/>
              <a:t>Your study may involve some time and effort on their part. But what’s in it for them?</a:t>
            </a:r>
          </a:p>
          <a:p>
            <a:r>
              <a:rPr lang="en-US" sz="2400" smtClean="0"/>
              <a:t>In schools, parents also have to agree.</a:t>
            </a:r>
          </a:p>
          <a:p>
            <a:endParaRPr lang="en-US" sz="2400" smtClean="0"/>
          </a:p>
        </p:txBody>
      </p:sp>
      <p:sp>
        <p:nvSpPr>
          <p:cNvPr id="6" name="Footer Placeholder 5"/>
          <p:cNvSpPr>
            <a:spLocks noGrp="1"/>
          </p:cNvSpPr>
          <p:nvPr>
            <p:ph type="ftr" sz="quarter" idx="11"/>
          </p:nvPr>
        </p:nvSpPr>
        <p:spPr/>
        <p:txBody>
          <a:bodyPr/>
          <a:lstStyle/>
          <a:p>
            <a:pPr>
              <a:defRPr/>
            </a:pPr>
            <a:r>
              <a:rPr lang="en-US"/>
              <a:t>Quasi</a:t>
            </a:r>
          </a:p>
        </p:txBody>
      </p:sp>
    </p:spTree>
  </p:cSld>
  <p:clrMapOvr>
    <a:masterClrMapping/>
  </p:clrMapOvr>
  <p:transition>
    <p:fade thruBlk="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smtClean="0"/>
              <a:t>Obstacles to </a:t>
            </a:r>
            <a:r>
              <a:rPr lang="en-US" i="1" smtClean="0"/>
              <a:t>true</a:t>
            </a:r>
            <a:r>
              <a:rPr lang="en-US" smtClean="0"/>
              <a:t> experiments in the field</a:t>
            </a:r>
          </a:p>
        </p:txBody>
      </p:sp>
      <p:sp>
        <p:nvSpPr>
          <p:cNvPr id="25603" name="Rectangle 3"/>
          <p:cNvSpPr>
            <a:spLocks noGrp="1" noChangeArrowheads="1"/>
          </p:cNvSpPr>
          <p:nvPr>
            <p:ph sz="half" idx="1"/>
          </p:nvPr>
        </p:nvSpPr>
        <p:spPr/>
        <p:txBody>
          <a:bodyPr/>
          <a:lstStyle/>
          <a:p>
            <a:r>
              <a:rPr lang="en-US" sz="2500" dirty="0" smtClean="0"/>
              <a:t>Can’t </a:t>
            </a:r>
            <a:r>
              <a:rPr lang="en-US" sz="2500" dirty="0" smtClean="0"/>
              <a:t>assign subjects to groups randomly?</a:t>
            </a:r>
          </a:p>
          <a:p>
            <a:endParaRPr lang="en-US" sz="2500" dirty="0" smtClean="0"/>
          </a:p>
        </p:txBody>
      </p:sp>
      <p:sp>
        <p:nvSpPr>
          <p:cNvPr id="25604" name="Rectangle 4"/>
          <p:cNvSpPr>
            <a:spLocks noGrp="1" noChangeArrowheads="1"/>
          </p:cNvSpPr>
          <p:nvPr>
            <p:ph sz="half" idx="2"/>
          </p:nvPr>
        </p:nvSpPr>
        <p:spPr/>
        <p:txBody>
          <a:bodyPr/>
          <a:lstStyle/>
          <a:p>
            <a:r>
              <a:rPr lang="en-US" sz="2500" smtClean="0"/>
              <a:t>have to work with intact groups (e.g., classes in a school)</a:t>
            </a:r>
          </a:p>
        </p:txBody>
      </p:sp>
      <p:sp>
        <p:nvSpPr>
          <p:cNvPr id="6" name="Footer Placeholder 5"/>
          <p:cNvSpPr>
            <a:spLocks noGrp="1"/>
          </p:cNvSpPr>
          <p:nvPr>
            <p:ph type="ftr" sz="quarter" idx="11"/>
          </p:nvPr>
        </p:nvSpPr>
        <p:spPr/>
        <p:txBody>
          <a:bodyPr/>
          <a:lstStyle/>
          <a:p>
            <a:pPr>
              <a:defRPr/>
            </a:pPr>
            <a:r>
              <a:rPr lang="en-US"/>
              <a:t>Quasi</a:t>
            </a:r>
          </a:p>
        </p:txBody>
      </p:sp>
    </p:spTree>
  </p:cSld>
  <p:clrMapOvr>
    <a:masterClrMapping/>
  </p:clrMapOvr>
  <p:transition>
    <p:fade thruBlk="1"/>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5"/>
          <p:cNvSpPr>
            <a:spLocks noGrp="1" noChangeArrowheads="1"/>
          </p:cNvSpPr>
          <p:nvPr>
            <p:ph type="title"/>
          </p:nvPr>
        </p:nvSpPr>
        <p:spPr/>
        <p:txBody>
          <a:bodyPr/>
          <a:lstStyle/>
          <a:p>
            <a:r>
              <a:rPr lang="en-US" smtClean="0"/>
              <a:t>Quasi-Experiments</a:t>
            </a:r>
          </a:p>
        </p:txBody>
      </p:sp>
      <p:sp>
        <p:nvSpPr>
          <p:cNvPr id="26627" name="Rectangle 6"/>
          <p:cNvSpPr>
            <a:spLocks noGrp="1" noChangeArrowheads="1"/>
          </p:cNvSpPr>
          <p:nvPr>
            <p:ph sz="half" idx="1"/>
          </p:nvPr>
        </p:nvSpPr>
        <p:spPr/>
        <p:txBody>
          <a:bodyPr/>
          <a:lstStyle/>
          <a:p>
            <a:r>
              <a:rPr lang="en-US" sz="2400" smtClean="0"/>
              <a:t>Quasi-experiments </a:t>
            </a:r>
            <a:r>
              <a:rPr lang="en-US" sz="2400" i="1" smtClean="0"/>
              <a:t>resemble</a:t>
            </a:r>
            <a:r>
              <a:rPr lang="en-US" sz="2400" smtClean="0"/>
              <a:t> true experiments… </a:t>
            </a:r>
          </a:p>
          <a:p>
            <a:pPr lvl="1"/>
            <a:r>
              <a:rPr lang="en-US" sz="2000" smtClean="0"/>
              <a:t>usually include a manipulation, and provide a comparison.</a:t>
            </a:r>
          </a:p>
        </p:txBody>
      </p:sp>
      <p:sp>
        <p:nvSpPr>
          <p:cNvPr id="26628" name="Rectangle 7"/>
          <p:cNvSpPr>
            <a:spLocks noGrp="1" noChangeArrowheads="1"/>
          </p:cNvSpPr>
          <p:nvPr>
            <p:ph sz="half" idx="2"/>
          </p:nvPr>
        </p:nvSpPr>
        <p:spPr/>
        <p:txBody>
          <a:bodyPr/>
          <a:lstStyle/>
          <a:p>
            <a:r>
              <a:rPr lang="en-US" sz="2400" smtClean="0"/>
              <a:t>…but they are </a:t>
            </a:r>
            <a:r>
              <a:rPr lang="en-US" sz="2400" i="1" smtClean="0"/>
              <a:t>not</a:t>
            </a:r>
            <a:r>
              <a:rPr lang="en-US" sz="2400" smtClean="0"/>
              <a:t> true experiments.</a:t>
            </a:r>
          </a:p>
          <a:p>
            <a:pPr lvl="1"/>
            <a:r>
              <a:rPr lang="en-US" sz="2000" smtClean="0"/>
              <a:t>lack high degree of control that is characteristic of true experiments.</a:t>
            </a:r>
          </a:p>
          <a:p>
            <a:endParaRPr lang="en-US" sz="2400" smtClean="0"/>
          </a:p>
        </p:txBody>
      </p:sp>
      <p:sp>
        <p:nvSpPr>
          <p:cNvPr id="6" name="Footer Placeholder 5"/>
          <p:cNvSpPr>
            <a:spLocks noGrp="1"/>
          </p:cNvSpPr>
          <p:nvPr>
            <p:ph type="ftr" sz="quarter" idx="11"/>
          </p:nvPr>
        </p:nvSpPr>
        <p:spPr/>
        <p:txBody>
          <a:bodyPr/>
          <a:lstStyle/>
          <a:p>
            <a:pPr>
              <a:defRPr/>
            </a:pPr>
            <a:r>
              <a:rPr lang="en-US"/>
              <a:t>Quasi</a:t>
            </a:r>
          </a:p>
        </p:txBody>
      </p:sp>
    </p:spTree>
  </p:cSld>
  <p:clrMapOvr>
    <a:masterClrMapping/>
  </p:clrMapOvr>
  <p:transition>
    <p:fade thruBlk="1"/>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smtClean="0"/>
              <a:t>Quasi-Experiments</a:t>
            </a:r>
          </a:p>
        </p:txBody>
      </p:sp>
      <p:sp>
        <p:nvSpPr>
          <p:cNvPr id="27651" name="Rectangle 3"/>
          <p:cNvSpPr>
            <a:spLocks noGrp="1" noChangeArrowheads="1"/>
          </p:cNvSpPr>
          <p:nvPr>
            <p:ph sz="half" idx="1"/>
          </p:nvPr>
        </p:nvSpPr>
        <p:spPr/>
        <p:txBody>
          <a:bodyPr/>
          <a:lstStyle/>
          <a:p>
            <a:r>
              <a:rPr lang="en-US" sz="2400" smtClean="0"/>
              <a:t>Quasi-Experiments are compromises</a:t>
            </a:r>
          </a:p>
        </p:txBody>
      </p:sp>
      <p:sp>
        <p:nvSpPr>
          <p:cNvPr id="27652" name="Rectangle 4"/>
          <p:cNvSpPr>
            <a:spLocks noGrp="1" noChangeArrowheads="1"/>
          </p:cNvSpPr>
          <p:nvPr>
            <p:ph sz="half" idx="2"/>
          </p:nvPr>
        </p:nvSpPr>
        <p:spPr/>
        <p:txBody>
          <a:bodyPr/>
          <a:lstStyle/>
          <a:p>
            <a:r>
              <a:rPr lang="en-US" sz="2400" smtClean="0"/>
              <a:t>They allow the researcher some control when full control is not possible.</a:t>
            </a:r>
          </a:p>
          <a:p>
            <a:endParaRPr lang="en-US" sz="2400" smtClean="0"/>
          </a:p>
          <a:p>
            <a:endParaRPr lang="en-US" sz="2400" smtClean="0"/>
          </a:p>
        </p:txBody>
      </p:sp>
      <p:sp>
        <p:nvSpPr>
          <p:cNvPr id="6" name="Footer Placeholder 5"/>
          <p:cNvSpPr>
            <a:spLocks noGrp="1"/>
          </p:cNvSpPr>
          <p:nvPr>
            <p:ph type="ftr" sz="quarter" idx="11"/>
          </p:nvPr>
        </p:nvSpPr>
        <p:spPr/>
        <p:txBody>
          <a:bodyPr/>
          <a:lstStyle/>
          <a:p>
            <a:pPr>
              <a:defRPr/>
            </a:pPr>
            <a:r>
              <a:rPr lang="en-US"/>
              <a:t>Quasi</a:t>
            </a:r>
          </a:p>
        </p:txBody>
      </p:sp>
    </p:spTree>
  </p:cSld>
  <p:clrMapOvr>
    <a:masterClrMapping/>
  </p:clrMapOvr>
  <p:transition>
    <p:fade thruBlk="1"/>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smtClean="0"/>
              <a:t>Quasi-Experiments</a:t>
            </a:r>
          </a:p>
        </p:txBody>
      </p:sp>
      <p:sp>
        <p:nvSpPr>
          <p:cNvPr id="28675" name="Rectangle 3"/>
          <p:cNvSpPr>
            <a:spLocks noGrp="1" noChangeArrowheads="1"/>
          </p:cNvSpPr>
          <p:nvPr>
            <p:ph sz="half" idx="1"/>
          </p:nvPr>
        </p:nvSpPr>
        <p:spPr/>
        <p:txBody>
          <a:bodyPr/>
          <a:lstStyle/>
          <a:p>
            <a:r>
              <a:rPr lang="en-US" sz="2400" smtClean="0"/>
              <a:t>Because full control is not possible, there may be several “rival hypotheses” competing as accounts of any change in behavior observed.</a:t>
            </a:r>
          </a:p>
          <a:p>
            <a:endParaRPr lang="en-US" sz="2400" smtClean="0"/>
          </a:p>
        </p:txBody>
      </p:sp>
      <p:sp>
        <p:nvSpPr>
          <p:cNvPr id="28676" name="Rectangle 4"/>
          <p:cNvSpPr>
            <a:spLocks noGrp="1" noChangeArrowheads="1"/>
          </p:cNvSpPr>
          <p:nvPr>
            <p:ph sz="half" idx="2"/>
          </p:nvPr>
        </p:nvSpPr>
        <p:spPr/>
        <p:txBody>
          <a:bodyPr/>
          <a:lstStyle/>
          <a:p>
            <a:r>
              <a:rPr lang="en-US" sz="2400" smtClean="0"/>
              <a:t>How do we convince others that </a:t>
            </a:r>
            <a:r>
              <a:rPr lang="en-US" sz="2400" i="1" smtClean="0"/>
              <a:t>our</a:t>
            </a:r>
            <a:r>
              <a:rPr lang="en-US" sz="2400" smtClean="0"/>
              <a:t> hypothesis is the right one?</a:t>
            </a:r>
          </a:p>
          <a:p>
            <a:endParaRPr lang="en-US" sz="2400" smtClean="0"/>
          </a:p>
        </p:txBody>
      </p:sp>
      <p:sp>
        <p:nvSpPr>
          <p:cNvPr id="6" name="Footer Placeholder 5"/>
          <p:cNvSpPr>
            <a:spLocks noGrp="1"/>
          </p:cNvSpPr>
          <p:nvPr>
            <p:ph type="ftr" sz="quarter" idx="11"/>
          </p:nvPr>
        </p:nvSpPr>
        <p:spPr/>
        <p:txBody>
          <a:bodyPr/>
          <a:lstStyle/>
          <a:p>
            <a:pPr>
              <a:defRPr/>
            </a:pPr>
            <a:r>
              <a:rPr lang="en-US"/>
              <a:t>Quasi</a:t>
            </a:r>
          </a:p>
        </p:txBody>
      </p:sp>
    </p:spTree>
  </p:cSld>
  <p:clrMapOvr>
    <a:masterClrMapping/>
  </p:clrMapOvr>
  <p:transition>
    <p:fade thruBlk="1"/>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5"/>
          <p:cNvSpPr>
            <a:spLocks noGrp="1" noChangeArrowheads="1"/>
          </p:cNvSpPr>
          <p:nvPr>
            <p:ph type="title"/>
          </p:nvPr>
        </p:nvSpPr>
        <p:spPr/>
        <p:txBody>
          <a:bodyPr/>
          <a:lstStyle/>
          <a:p>
            <a:r>
              <a:rPr lang="en-US" smtClean="0"/>
              <a:t>The Logic of Quasi-Experiments</a:t>
            </a:r>
          </a:p>
        </p:txBody>
      </p:sp>
      <p:sp>
        <p:nvSpPr>
          <p:cNvPr id="29699" name="Rectangle 6"/>
          <p:cNvSpPr>
            <a:spLocks noGrp="1" noChangeArrowheads="1"/>
          </p:cNvSpPr>
          <p:nvPr>
            <p:ph sz="half" idx="1"/>
          </p:nvPr>
        </p:nvSpPr>
        <p:spPr/>
        <p:txBody>
          <a:bodyPr/>
          <a:lstStyle/>
          <a:p>
            <a:r>
              <a:rPr lang="en-US" sz="2400" smtClean="0"/>
              <a:t>Eliminate any threats you can</a:t>
            </a:r>
          </a:p>
          <a:p>
            <a:pPr lvl="1"/>
            <a:r>
              <a:rPr lang="en-US" smtClean="0"/>
              <a:t>Show how each threat to validity on list given above is dealt with in your study.</a:t>
            </a:r>
          </a:p>
        </p:txBody>
      </p:sp>
      <p:sp>
        <p:nvSpPr>
          <p:cNvPr id="29700" name="Rectangle 7"/>
          <p:cNvSpPr>
            <a:spLocks noGrp="1" noChangeArrowheads="1"/>
          </p:cNvSpPr>
          <p:nvPr>
            <p:ph sz="half" idx="2"/>
          </p:nvPr>
        </p:nvSpPr>
        <p:spPr/>
        <p:txBody>
          <a:bodyPr/>
          <a:lstStyle/>
          <a:p>
            <a:r>
              <a:rPr lang="en-US" sz="2400" smtClean="0"/>
              <a:t>Argue that others don’t apply.</a:t>
            </a:r>
          </a:p>
          <a:p>
            <a:pPr lvl="1"/>
            <a:r>
              <a:rPr lang="en-US" smtClean="0"/>
              <a:t>using evidence or logic</a:t>
            </a:r>
            <a:endParaRPr lang="en-US" sz="2000" smtClean="0"/>
          </a:p>
        </p:txBody>
      </p:sp>
      <p:sp>
        <p:nvSpPr>
          <p:cNvPr id="6" name="Footer Placeholder 5"/>
          <p:cNvSpPr>
            <a:spLocks noGrp="1"/>
          </p:cNvSpPr>
          <p:nvPr>
            <p:ph type="ftr" sz="quarter" idx="11"/>
          </p:nvPr>
        </p:nvSpPr>
        <p:spPr/>
        <p:txBody>
          <a:bodyPr/>
          <a:lstStyle/>
          <a:p>
            <a:pPr>
              <a:defRPr/>
            </a:pPr>
            <a:r>
              <a:rPr lang="en-US"/>
              <a:t>Quasi</a:t>
            </a:r>
          </a:p>
        </p:txBody>
      </p:sp>
    </p:spTree>
  </p:cSld>
  <p:clrMapOvr>
    <a:masterClrMapping/>
  </p:clrMapOvr>
  <p:transition>
    <p:fade thruBlk="1"/>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smtClean="0"/>
              <a:t>Two kinds of quasi-experiments</a:t>
            </a:r>
          </a:p>
        </p:txBody>
      </p:sp>
      <p:sp>
        <p:nvSpPr>
          <p:cNvPr id="30723" name="Rectangle 3"/>
          <p:cNvSpPr>
            <a:spLocks noGrp="1" noChangeArrowheads="1"/>
          </p:cNvSpPr>
          <p:nvPr>
            <p:ph sz="half" idx="1"/>
          </p:nvPr>
        </p:nvSpPr>
        <p:spPr/>
        <p:txBody>
          <a:bodyPr/>
          <a:lstStyle/>
          <a:p>
            <a:pPr>
              <a:buClr>
                <a:schemeClr val="bg1"/>
              </a:buClr>
              <a:buSzPct val="80000"/>
            </a:pPr>
            <a:r>
              <a:rPr lang="en-US" sz="2400" dirty="0" smtClean="0"/>
              <a:t>Non-equivalent control group</a:t>
            </a:r>
          </a:p>
          <a:p>
            <a:pPr>
              <a:buClr>
                <a:srgbClr val="9900FF"/>
              </a:buClr>
              <a:buSzPct val="80000"/>
            </a:pPr>
            <a:endParaRPr lang="en-US" sz="2400" dirty="0" smtClean="0"/>
          </a:p>
        </p:txBody>
      </p:sp>
      <p:sp>
        <p:nvSpPr>
          <p:cNvPr id="30724" name="Rectangle 4"/>
          <p:cNvSpPr>
            <a:spLocks noGrp="1" noChangeArrowheads="1"/>
          </p:cNvSpPr>
          <p:nvPr>
            <p:ph sz="half" idx="2"/>
          </p:nvPr>
        </p:nvSpPr>
        <p:spPr/>
        <p:txBody>
          <a:bodyPr/>
          <a:lstStyle/>
          <a:p>
            <a:pPr>
              <a:buClr>
                <a:schemeClr val="bg1"/>
              </a:buClr>
              <a:buSzPct val="80000"/>
            </a:pPr>
            <a:r>
              <a:rPr lang="en-US" sz="2400" dirty="0" smtClean="0"/>
              <a:t>“non-equivalent” because not randomly assigned</a:t>
            </a:r>
          </a:p>
        </p:txBody>
      </p:sp>
      <p:sp>
        <p:nvSpPr>
          <p:cNvPr id="6" name="Footer Placeholder 5"/>
          <p:cNvSpPr>
            <a:spLocks noGrp="1"/>
          </p:cNvSpPr>
          <p:nvPr>
            <p:ph type="ftr" sz="quarter" idx="11"/>
          </p:nvPr>
        </p:nvSpPr>
        <p:spPr/>
        <p:txBody>
          <a:bodyPr/>
          <a:lstStyle/>
          <a:p>
            <a:pPr>
              <a:defRPr/>
            </a:pPr>
            <a:r>
              <a:rPr lang="en-US"/>
              <a:t>Quasi</a:t>
            </a:r>
          </a:p>
        </p:txBody>
      </p:sp>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5"/>
          <p:cNvSpPr>
            <a:spLocks noGrp="1" noChangeArrowheads="1"/>
          </p:cNvSpPr>
          <p:nvPr>
            <p:ph type="title"/>
          </p:nvPr>
        </p:nvSpPr>
        <p:spPr/>
        <p:txBody>
          <a:bodyPr/>
          <a:lstStyle/>
          <a:p>
            <a:r>
              <a:rPr lang="en-US" sz="3200" smtClean="0"/>
              <a:t>Threats to validity controlled by true experiments</a:t>
            </a:r>
          </a:p>
        </p:txBody>
      </p:sp>
      <p:sp>
        <p:nvSpPr>
          <p:cNvPr id="4099" name="Rectangle 6"/>
          <p:cNvSpPr>
            <a:spLocks noGrp="1" noChangeArrowheads="1"/>
          </p:cNvSpPr>
          <p:nvPr>
            <p:ph sz="half" idx="1"/>
          </p:nvPr>
        </p:nvSpPr>
        <p:spPr/>
        <p:txBody>
          <a:bodyPr/>
          <a:lstStyle/>
          <a:p>
            <a:r>
              <a:rPr lang="en-US" sz="2500" smtClean="0"/>
              <a:t>History</a:t>
            </a:r>
          </a:p>
        </p:txBody>
      </p:sp>
      <p:sp>
        <p:nvSpPr>
          <p:cNvPr id="4100" name="Rectangle 7"/>
          <p:cNvSpPr>
            <a:spLocks noGrp="1" noChangeArrowheads="1"/>
          </p:cNvSpPr>
          <p:nvPr>
            <p:ph sz="half" idx="2"/>
          </p:nvPr>
        </p:nvSpPr>
        <p:spPr/>
        <p:txBody>
          <a:bodyPr/>
          <a:lstStyle/>
          <a:p>
            <a:r>
              <a:rPr lang="en-US" sz="2500" smtClean="0"/>
              <a:t>occurrence of an event other than the treatment</a:t>
            </a:r>
          </a:p>
        </p:txBody>
      </p:sp>
      <p:sp>
        <p:nvSpPr>
          <p:cNvPr id="6" name="Footer Placeholder 5"/>
          <p:cNvSpPr>
            <a:spLocks noGrp="1"/>
          </p:cNvSpPr>
          <p:nvPr>
            <p:ph type="ftr" sz="quarter" idx="11"/>
          </p:nvPr>
        </p:nvSpPr>
        <p:spPr/>
        <p:txBody>
          <a:bodyPr/>
          <a:lstStyle/>
          <a:p>
            <a:pPr>
              <a:defRPr/>
            </a:pPr>
            <a:r>
              <a:rPr lang="en-US"/>
              <a:t>Quasi</a:t>
            </a:r>
          </a:p>
        </p:txBody>
      </p:sp>
    </p:spTree>
  </p:cSld>
  <p:clrMapOvr>
    <a:masterClrMapping/>
  </p:clrMapOvr>
  <p:transition>
    <p:fade thruBlk="1"/>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smtClean="0"/>
              <a:t>Two kinds of quasi-experiments</a:t>
            </a:r>
          </a:p>
        </p:txBody>
      </p:sp>
      <p:sp>
        <p:nvSpPr>
          <p:cNvPr id="31747" name="Rectangle 3"/>
          <p:cNvSpPr>
            <a:spLocks noGrp="1" noChangeArrowheads="1"/>
          </p:cNvSpPr>
          <p:nvPr>
            <p:ph sz="half" idx="1"/>
          </p:nvPr>
        </p:nvSpPr>
        <p:spPr/>
        <p:txBody>
          <a:bodyPr/>
          <a:lstStyle/>
          <a:p>
            <a:pPr>
              <a:buClr>
                <a:schemeClr val="bg1"/>
              </a:buClr>
              <a:buSzPct val="80000"/>
            </a:pPr>
            <a:r>
              <a:rPr lang="en-US" sz="2400" dirty="0" smtClean="0"/>
              <a:t>Interrupted </a:t>
            </a:r>
            <a:r>
              <a:rPr lang="en-US" sz="2400" dirty="0" smtClean="0"/>
              <a:t>time-series design </a:t>
            </a:r>
          </a:p>
          <a:p>
            <a:pPr>
              <a:buClr>
                <a:schemeClr val="bg1"/>
              </a:buClr>
              <a:buSzPct val="80000"/>
            </a:pPr>
            <a:endParaRPr lang="en-US" sz="2400" dirty="0" smtClean="0"/>
          </a:p>
        </p:txBody>
      </p:sp>
      <p:sp>
        <p:nvSpPr>
          <p:cNvPr id="31748" name="Rectangle 4"/>
          <p:cNvSpPr>
            <a:spLocks noGrp="1" noChangeArrowheads="1"/>
          </p:cNvSpPr>
          <p:nvPr>
            <p:ph sz="half" idx="2"/>
          </p:nvPr>
        </p:nvSpPr>
        <p:spPr/>
        <p:txBody>
          <a:bodyPr/>
          <a:lstStyle/>
          <a:p>
            <a:pPr>
              <a:buClr>
                <a:schemeClr val="bg1"/>
              </a:buClr>
              <a:buSzPct val="80000"/>
            </a:pPr>
            <a:r>
              <a:rPr lang="en-US" sz="2400" smtClean="0"/>
              <a:t>a series of observations over time, interrupted by some treatment</a:t>
            </a:r>
          </a:p>
        </p:txBody>
      </p:sp>
      <p:sp>
        <p:nvSpPr>
          <p:cNvPr id="6" name="Footer Placeholder 5"/>
          <p:cNvSpPr>
            <a:spLocks noGrp="1"/>
          </p:cNvSpPr>
          <p:nvPr>
            <p:ph type="ftr" sz="quarter" idx="11"/>
          </p:nvPr>
        </p:nvSpPr>
        <p:spPr/>
        <p:txBody>
          <a:bodyPr/>
          <a:lstStyle/>
          <a:p>
            <a:pPr>
              <a:defRPr/>
            </a:pPr>
            <a:r>
              <a:rPr lang="en-US"/>
              <a:t>Quasi</a:t>
            </a:r>
          </a:p>
        </p:txBody>
      </p:sp>
    </p:spTree>
  </p:cSld>
  <p:clrMapOvr>
    <a:masterClrMapping/>
  </p:clrMapOvr>
  <p:transition>
    <p:fade thruBlk="1"/>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029"/>
          <p:cNvSpPr>
            <a:spLocks noGrp="1" noChangeArrowheads="1"/>
          </p:cNvSpPr>
          <p:nvPr>
            <p:ph type="title"/>
          </p:nvPr>
        </p:nvSpPr>
        <p:spPr/>
        <p:txBody>
          <a:bodyPr/>
          <a:lstStyle/>
          <a:p>
            <a:r>
              <a:rPr lang="en-US" sz="3200" smtClean="0"/>
              <a:t>Non-equivalent Control Group design</a:t>
            </a:r>
          </a:p>
        </p:txBody>
      </p:sp>
      <p:sp>
        <p:nvSpPr>
          <p:cNvPr id="32771" name="Rectangle 1030"/>
          <p:cNvSpPr>
            <a:spLocks noGrp="1" noChangeArrowheads="1"/>
          </p:cNvSpPr>
          <p:nvPr>
            <p:ph sz="half" idx="1"/>
          </p:nvPr>
        </p:nvSpPr>
        <p:spPr/>
        <p:txBody>
          <a:bodyPr/>
          <a:lstStyle/>
          <a:p>
            <a:r>
              <a:rPr lang="en-US" sz="2400" dirty="0" smtClean="0"/>
              <a:t>Control group is “like” the treatment group.</a:t>
            </a:r>
          </a:p>
          <a:p>
            <a:pPr lvl="1"/>
            <a:endParaRPr lang="en-US" sz="1900" dirty="0" smtClean="0"/>
          </a:p>
        </p:txBody>
      </p:sp>
      <p:sp>
        <p:nvSpPr>
          <p:cNvPr id="32772" name="Rectangle 1031"/>
          <p:cNvSpPr>
            <a:spLocks noGrp="1" noChangeArrowheads="1"/>
          </p:cNvSpPr>
          <p:nvPr>
            <p:ph sz="half" idx="2"/>
          </p:nvPr>
        </p:nvSpPr>
        <p:spPr/>
        <p:txBody>
          <a:bodyPr/>
          <a:lstStyle/>
          <a:p>
            <a:r>
              <a:rPr lang="en-US" sz="2400" smtClean="0"/>
              <a:t>Chosen from same population</a:t>
            </a:r>
          </a:p>
          <a:p>
            <a:r>
              <a:rPr lang="en-US" sz="2400" smtClean="0"/>
              <a:t>Pre- and post-test measures obtained for both groups, so similarity can be assessed.</a:t>
            </a:r>
          </a:p>
        </p:txBody>
      </p:sp>
      <p:sp>
        <p:nvSpPr>
          <p:cNvPr id="6" name="Footer Placeholder 5"/>
          <p:cNvSpPr>
            <a:spLocks noGrp="1"/>
          </p:cNvSpPr>
          <p:nvPr>
            <p:ph type="ftr" sz="quarter" idx="11"/>
          </p:nvPr>
        </p:nvSpPr>
        <p:spPr/>
        <p:txBody>
          <a:bodyPr/>
          <a:lstStyle/>
          <a:p>
            <a:pPr>
              <a:defRPr/>
            </a:pPr>
            <a:r>
              <a:rPr lang="en-US"/>
              <a:t>Quasi</a:t>
            </a:r>
          </a:p>
        </p:txBody>
      </p:sp>
    </p:spTree>
  </p:cSld>
  <p:clrMapOvr>
    <a:masterClrMapping/>
  </p:clrMapOvr>
  <p:transition>
    <p:fade thruBlk="1"/>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sz="3200" smtClean="0"/>
              <a:t>Non-equivalent Control Group design</a:t>
            </a:r>
          </a:p>
        </p:txBody>
      </p:sp>
      <p:sp>
        <p:nvSpPr>
          <p:cNvPr id="33795" name="Rectangle 3"/>
          <p:cNvSpPr>
            <a:spLocks noGrp="1" noChangeArrowheads="1"/>
          </p:cNvSpPr>
          <p:nvPr>
            <p:ph sz="half" idx="1"/>
          </p:nvPr>
        </p:nvSpPr>
        <p:spPr/>
        <p:txBody>
          <a:bodyPr/>
          <a:lstStyle/>
          <a:p>
            <a:r>
              <a:rPr lang="en-US" sz="2400" smtClean="0"/>
              <a:t>Control group is </a:t>
            </a:r>
            <a:r>
              <a:rPr lang="en-US" sz="2400" i="1" smtClean="0"/>
              <a:t>not</a:t>
            </a:r>
            <a:r>
              <a:rPr lang="en-US" sz="2400" smtClean="0"/>
              <a:t> equivalent</a:t>
            </a:r>
            <a:endParaRPr lang="en-US" sz="2100" smtClean="0"/>
          </a:p>
        </p:txBody>
      </p:sp>
      <p:sp>
        <p:nvSpPr>
          <p:cNvPr id="33796" name="Rectangle 4"/>
          <p:cNvSpPr>
            <a:spLocks noGrp="1" noChangeArrowheads="1"/>
          </p:cNvSpPr>
          <p:nvPr>
            <p:ph sz="half" idx="2"/>
          </p:nvPr>
        </p:nvSpPr>
        <p:spPr/>
        <p:txBody>
          <a:bodyPr/>
          <a:lstStyle/>
          <a:p>
            <a:r>
              <a:rPr lang="en-US" sz="2400" smtClean="0"/>
              <a:t>subjects are not randomly-assigned to control &amp; treatment groups</a:t>
            </a:r>
          </a:p>
          <a:p>
            <a:r>
              <a:rPr lang="en-US" sz="2400" smtClean="0"/>
              <a:t>so best you can do is </a:t>
            </a:r>
            <a:r>
              <a:rPr lang="en-US" sz="2400" i="1" smtClean="0"/>
              <a:t>argue</a:t>
            </a:r>
            <a:r>
              <a:rPr lang="en-US" sz="2400" smtClean="0"/>
              <a:t> that comparison is appropriate.</a:t>
            </a:r>
          </a:p>
          <a:p>
            <a:endParaRPr lang="en-US" sz="2400" smtClean="0"/>
          </a:p>
        </p:txBody>
      </p:sp>
      <p:sp>
        <p:nvSpPr>
          <p:cNvPr id="6" name="Footer Placeholder 5"/>
          <p:cNvSpPr>
            <a:spLocks noGrp="1"/>
          </p:cNvSpPr>
          <p:nvPr>
            <p:ph type="ftr" sz="quarter" idx="11"/>
          </p:nvPr>
        </p:nvSpPr>
        <p:spPr/>
        <p:txBody>
          <a:bodyPr/>
          <a:lstStyle/>
          <a:p>
            <a:pPr>
              <a:defRPr/>
            </a:pPr>
            <a:r>
              <a:rPr lang="en-US"/>
              <a:t>Quasi</a:t>
            </a:r>
          </a:p>
        </p:txBody>
      </p:sp>
    </p:spTree>
  </p:cSld>
  <p:clrMapOvr>
    <a:masterClrMapping/>
  </p:clrMapOvr>
  <p:transition>
    <p:fade thruBlk="1"/>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5"/>
          <p:cNvSpPr>
            <a:spLocks noGrp="1" noChangeArrowheads="1"/>
          </p:cNvSpPr>
          <p:nvPr>
            <p:ph type="title"/>
          </p:nvPr>
        </p:nvSpPr>
        <p:spPr/>
        <p:txBody>
          <a:bodyPr/>
          <a:lstStyle/>
          <a:p>
            <a:r>
              <a:rPr lang="en-US" sz="3200" smtClean="0"/>
              <a:t>Non-equivalent Control Group design</a:t>
            </a:r>
          </a:p>
        </p:txBody>
      </p:sp>
      <p:sp>
        <p:nvSpPr>
          <p:cNvPr id="34819" name="Rectangle 6"/>
          <p:cNvSpPr>
            <a:spLocks noGrp="1" noChangeArrowheads="1"/>
          </p:cNvSpPr>
          <p:nvPr>
            <p:ph sz="half" idx="1"/>
          </p:nvPr>
        </p:nvSpPr>
        <p:spPr/>
        <p:txBody>
          <a:bodyPr/>
          <a:lstStyle/>
          <a:p>
            <a:pPr>
              <a:lnSpc>
                <a:spcPct val="90000"/>
              </a:lnSpc>
            </a:pPr>
            <a:r>
              <a:rPr lang="en-US" sz="2400" i="1" smtClean="0"/>
              <a:t>If the groups are comparable to begin with</a:t>
            </a:r>
            <a:r>
              <a:rPr lang="en-US" sz="2400" smtClean="0"/>
              <a:t>, this design potentially eliminates threats to internal validity due to:</a:t>
            </a:r>
          </a:p>
        </p:txBody>
      </p:sp>
      <p:sp>
        <p:nvSpPr>
          <p:cNvPr id="34820" name="Rectangle 7"/>
          <p:cNvSpPr>
            <a:spLocks noGrp="1" noChangeArrowheads="1"/>
          </p:cNvSpPr>
          <p:nvPr>
            <p:ph sz="half" idx="2"/>
          </p:nvPr>
        </p:nvSpPr>
        <p:spPr/>
        <p:txBody>
          <a:bodyPr/>
          <a:lstStyle/>
          <a:p>
            <a:r>
              <a:rPr lang="en-US" sz="2400" smtClean="0"/>
              <a:t>History</a:t>
            </a:r>
          </a:p>
          <a:p>
            <a:r>
              <a:rPr lang="en-US" sz="2400" smtClean="0"/>
              <a:t>Maturation</a:t>
            </a:r>
          </a:p>
          <a:p>
            <a:r>
              <a:rPr lang="en-US" sz="2400" smtClean="0"/>
              <a:t>Testing</a:t>
            </a:r>
          </a:p>
          <a:p>
            <a:r>
              <a:rPr lang="en-US" sz="2400" smtClean="0"/>
              <a:t>Instrumentation</a:t>
            </a:r>
          </a:p>
          <a:p>
            <a:r>
              <a:rPr lang="en-US" sz="2400" smtClean="0"/>
              <a:t>Regression</a:t>
            </a:r>
          </a:p>
          <a:p>
            <a:endParaRPr lang="en-US" sz="2500" smtClean="0"/>
          </a:p>
        </p:txBody>
      </p:sp>
      <p:sp>
        <p:nvSpPr>
          <p:cNvPr id="6" name="Footer Placeholder 5"/>
          <p:cNvSpPr>
            <a:spLocks noGrp="1"/>
          </p:cNvSpPr>
          <p:nvPr>
            <p:ph type="ftr" sz="quarter" idx="11"/>
          </p:nvPr>
        </p:nvSpPr>
        <p:spPr/>
        <p:txBody>
          <a:bodyPr/>
          <a:lstStyle/>
          <a:p>
            <a:pPr>
              <a:defRPr/>
            </a:pPr>
            <a:r>
              <a:rPr lang="en-US"/>
              <a:t>Quasi</a:t>
            </a:r>
          </a:p>
        </p:txBody>
      </p:sp>
    </p:spTree>
  </p:cSld>
  <p:clrMapOvr>
    <a:masterClrMapping/>
  </p:clrMapOvr>
  <p:transition>
    <p:fade thruBlk="1"/>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4"/>
          <p:cNvSpPr>
            <a:spLocks noGrp="1" noChangeArrowheads="1"/>
          </p:cNvSpPr>
          <p:nvPr>
            <p:ph type="title"/>
          </p:nvPr>
        </p:nvSpPr>
        <p:spPr/>
        <p:txBody>
          <a:bodyPr/>
          <a:lstStyle/>
          <a:p>
            <a:r>
              <a:rPr lang="en-US" smtClean="0"/>
              <a:t>Problems with the NECG design</a:t>
            </a:r>
          </a:p>
        </p:txBody>
      </p:sp>
      <p:sp>
        <p:nvSpPr>
          <p:cNvPr id="35843" name="Rectangle 5"/>
          <p:cNvSpPr>
            <a:spLocks noGrp="1" noChangeArrowheads="1"/>
          </p:cNvSpPr>
          <p:nvPr>
            <p:ph sz="half" idx="1"/>
          </p:nvPr>
        </p:nvSpPr>
        <p:spPr/>
        <p:txBody>
          <a:bodyPr/>
          <a:lstStyle/>
          <a:p>
            <a:r>
              <a:rPr lang="en-US" sz="2400" smtClean="0"/>
              <a:t>Threats to validity due to </a:t>
            </a:r>
            <a:r>
              <a:rPr lang="en-US" sz="2400" i="1" smtClean="0"/>
              <a:t>interactions</a:t>
            </a:r>
            <a:r>
              <a:rPr lang="en-US" sz="2400" smtClean="0"/>
              <a:t> </a:t>
            </a:r>
            <a:r>
              <a:rPr lang="en-US" sz="2400" i="1" smtClean="0"/>
              <a:t>with selection</a:t>
            </a:r>
            <a:r>
              <a:rPr lang="en-US" sz="2400" smtClean="0"/>
              <a:t> may not be eliminated using the NECG design.</a:t>
            </a:r>
          </a:p>
          <a:p>
            <a:r>
              <a:rPr lang="en-US" sz="2400" smtClean="0"/>
              <a:t>Selection and maturation</a:t>
            </a:r>
            <a:endParaRPr lang="en-US" sz="2100" smtClean="0"/>
          </a:p>
        </p:txBody>
      </p:sp>
      <p:sp>
        <p:nvSpPr>
          <p:cNvPr id="35844" name="Rectangle 6"/>
          <p:cNvSpPr>
            <a:spLocks noGrp="1" noChangeArrowheads="1"/>
          </p:cNvSpPr>
          <p:nvPr>
            <p:ph sz="half" idx="2"/>
          </p:nvPr>
        </p:nvSpPr>
        <p:spPr/>
        <p:txBody>
          <a:bodyPr/>
          <a:lstStyle/>
          <a:p>
            <a:r>
              <a:rPr lang="en-US" sz="2400" smtClean="0"/>
              <a:t>Most likely when treatment group is self-selected (as in psychotherapy cases – people who sought help).</a:t>
            </a:r>
          </a:p>
          <a:p>
            <a:endParaRPr lang="en-US" sz="2400" smtClean="0"/>
          </a:p>
        </p:txBody>
      </p:sp>
      <p:sp>
        <p:nvSpPr>
          <p:cNvPr id="6" name="Footer Placeholder 5"/>
          <p:cNvSpPr>
            <a:spLocks noGrp="1"/>
          </p:cNvSpPr>
          <p:nvPr>
            <p:ph type="ftr" sz="quarter" idx="11"/>
          </p:nvPr>
        </p:nvSpPr>
        <p:spPr/>
        <p:txBody>
          <a:bodyPr/>
          <a:lstStyle/>
          <a:p>
            <a:pPr>
              <a:defRPr/>
            </a:pPr>
            <a:r>
              <a:rPr lang="en-US"/>
              <a:t>Quasi</a:t>
            </a:r>
          </a:p>
        </p:txBody>
      </p:sp>
    </p:spTree>
  </p:cSld>
  <p:clrMapOvr>
    <a:masterClrMapping/>
  </p:clrMapOvr>
  <p:transition>
    <p:fade thruBlk="1"/>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4"/>
          <p:cNvSpPr>
            <a:spLocks noGrp="1" noChangeArrowheads="1"/>
          </p:cNvSpPr>
          <p:nvPr>
            <p:ph type="title"/>
          </p:nvPr>
        </p:nvSpPr>
        <p:spPr/>
        <p:txBody>
          <a:bodyPr/>
          <a:lstStyle/>
          <a:p>
            <a:r>
              <a:rPr lang="en-US" smtClean="0"/>
              <a:t>Problems with the NECG design</a:t>
            </a:r>
          </a:p>
        </p:txBody>
      </p:sp>
      <p:sp>
        <p:nvSpPr>
          <p:cNvPr id="36867" name="Rectangle 5"/>
          <p:cNvSpPr>
            <a:spLocks noGrp="1" noChangeArrowheads="1"/>
          </p:cNvSpPr>
          <p:nvPr>
            <p:ph sz="half" idx="1"/>
          </p:nvPr>
        </p:nvSpPr>
        <p:spPr/>
        <p:txBody>
          <a:bodyPr/>
          <a:lstStyle/>
          <a:p>
            <a:r>
              <a:rPr lang="en-US" sz="2400" dirty="0" smtClean="0"/>
              <a:t>Selection </a:t>
            </a:r>
            <a:r>
              <a:rPr lang="en-US" sz="2400" dirty="0" smtClean="0"/>
              <a:t>and history</a:t>
            </a:r>
          </a:p>
        </p:txBody>
      </p:sp>
      <p:sp>
        <p:nvSpPr>
          <p:cNvPr id="36868" name="Rectangle 6"/>
          <p:cNvSpPr>
            <a:spLocks noGrp="1" noChangeArrowheads="1"/>
          </p:cNvSpPr>
          <p:nvPr>
            <p:ph sz="half" idx="2"/>
          </p:nvPr>
        </p:nvSpPr>
        <p:spPr/>
        <p:txBody>
          <a:bodyPr/>
          <a:lstStyle/>
          <a:p>
            <a:r>
              <a:rPr lang="en-US" sz="2400" smtClean="0"/>
              <a:t>Does one group experience some event that has a positive or negative effect (e.g., teacher of one class leaves)?</a:t>
            </a:r>
          </a:p>
          <a:p>
            <a:endParaRPr lang="en-US" sz="2400" smtClean="0"/>
          </a:p>
        </p:txBody>
      </p:sp>
      <p:sp>
        <p:nvSpPr>
          <p:cNvPr id="6" name="Footer Placeholder 5"/>
          <p:cNvSpPr>
            <a:spLocks noGrp="1"/>
          </p:cNvSpPr>
          <p:nvPr>
            <p:ph type="ftr" sz="quarter" idx="11"/>
          </p:nvPr>
        </p:nvSpPr>
        <p:spPr/>
        <p:txBody>
          <a:bodyPr/>
          <a:lstStyle/>
          <a:p>
            <a:pPr>
              <a:buNone/>
              <a:defRPr/>
            </a:pPr>
            <a:r>
              <a:rPr lang="en-US" dirty="0"/>
              <a:t>Quasi</a:t>
            </a:r>
          </a:p>
        </p:txBody>
      </p:sp>
    </p:spTree>
  </p:cSld>
  <p:clrMapOvr>
    <a:masterClrMapping/>
  </p:clrMapOvr>
  <p:transition>
    <p:fade thruBlk="1"/>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smtClean="0"/>
              <a:t>Problems with the NECG design</a:t>
            </a:r>
          </a:p>
        </p:txBody>
      </p:sp>
      <p:sp>
        <p:nvSpPr>
          <p:cNvPr id="37891" name="Rectangle 3"/>
          <p:cNvSpPr>
            <a:spLocks noGrp="1" noChangeArrowheads="1"/>
          </p:cNvSpPr>
          <p:nvPr>
            <p:ph sz="half" idx="1"/>
          </p:nvPr>
        </p:nvSpPr>
        <p:spPr/>
        <p:txBody>
          <a:bodyPr/>
          <a:lstStyle/>
          <a:p>
            <a:r>
              <a:rPr lang="en-US" sz="2400" dirty="0" smtClean="0"/>
              <a:t>Selection </a:t>
            </a:r>
            <a:r>
              <a:rPr lang="en-US" sz="2400" dirty="0" smtClean="0"/>
              <a:t>and instrumentation</a:t>
            </a:r>
            <a:r>
              <a:rPr lang="en-US" sz="2100" dirty="0" smtClean="0"/>
              <a:t> </a:t>
            </a:r>
          </a:p>
        </p:txBody>
      </p:sp>
      <p:sp>
        <p:nvSpPr>
          <p:cNvPr id="37892" name="Rectangle 4"/>
          <p:cNvSpPr>
            <a:spLocks noGrp="1" noChangeArrowheads="1"/>
          </p:cNvSpPr>
          <p:nvPr>
            <p:ph sz="half" idx="2"/>
          </p:nvPr>
        </p:nvSpPr>
        <p:spPr/>
        <p:txBody>
          <a:bodyPr/>
          <a:lstStyle/>
          <a:p>
            <a:r>
              <a:rPr lang="en-US" sz="2400" smtClean="0"/>
              <a:t>Does one group show ceiling or floor effects?</a:t>
            </a:r>
          </a:p>
          <a:p>
            <a:endParaRPr lang="en-US" sz="2400" smtClean="0"/>
          </a:p>
        </p:txBody>
      </p:sp>
      <p:sp>
        <p:nvSpPr>
          <p:cNvPr id="6" name="Footer Placeholder 5"/>
          <p:cNvSpPr>
            <a:spLocks noGrp="1"/>
          </p:cNvSpPr>
          <p:nvPr>
            <p:ph type="ftr" sz="quarter" idx="11"/>
          </p:nvPr>
        </p:nvSpPr>
        <p:spPr/>
        <p:txBody>
          <a:bodyPr/>
          <a:lstStyle/>
          <a:p>
            <a:pPr>
              <a:buNone/>
              <a:defRPr/>
            </a:pPr>
            <a:r>
              <a:rPr lang="en-US" dirty="0"/>
              <a:t>Quasi</a:t>
            </a:r>
          </a:p>
        </p:txBody>
      </p:sp>
    </p:spTree>
  </p:cSld>
  <p:clrMapOvr>
    <a:masterClrMapping/>
  </p:clrMapOvr>
  <p:transition>
    <p:fade thruBlk="1"/>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smtClean="0"/>
              <a:t>Problems with the NECG design</a:t>
            </a:r>
          </a:p>
        </p:txBody>
      </p:sp>
      <p:sp>
        <p:nvSpPr>
          <p:cNvPr id="38915" name="Rectangle 3"/>
          <p:cNvSpPr>
            <a:spLocks noGrp="1" noChangeArrowheads="1"/>
          </p:cNvSpPr>
          <p:nvPr>
            <p:ph sz="half" idx="1"/>
          </p:nvPr>
        </p:nvSpPr>
        <p:spPr/>
        <p:txBody>
          <a:bodyPr/>
          <a:lstStyle/>
          <a:p>
            <a:r>
              <a:rPr lang="en-US" sz="2400" dirty="0" smtClean="0"/>
              <a:t>Regression </a:t>
            </a:r>
            <a:r>
              <a:rPr lang="en-US" sz="2400" dirty="0" smtClean="0"/>
              <a:t>to the mean</a:t>
            </a:r>
          </a:p>
        </p:txBody>
      </p:sp>
      <p:sp>
        <p:nvSpPr>
          <p:cNvPr id="38916" name="Rectangle 4"/>
          <p:cNvSpPr>
            <a:spLocks noGrp="1" noChangeArrowheads="1"/>
          </p:cNvSpPr>
          <p:nvPr>
            <p:ph sz="half" idx="2"/>
          </p:nvPr>
        </p:nvSpPr>
        <p:spPr/>
        <p:txBody>
          <a:bodyPr/>
          <a:lstStyle/>
          <a:p>
            <a:r>
              <a:rPr lang="en-US" sz="2500" smtClean="0"/>
              <a:t>Are one group’s pretest scores more extreme than the other group’s? </a:t>
            </a:r>
          </a:p>
          <a:p>
            <a:endParaRPr lang="en-US" sz="2500" smtClean="0"/>
          </a:p>
        </p:txBody>
      </p:sp>
      <p:sp>
        <p:nvSpPr>
          <p:cNvPr id="6" name="Footer Placeholder 5"/>
          <p:cNvSpPr>
            <a:spLocks noGrp="1"/>
          </p:cNvSpPr>
          <p:nvPr>
            <p:ph type="ftr" sz="quarter" idx="11"/>
          </p:nvPr>
        </p:nvSpPr>
        <p:spPr/>
        <p:txBody>
          <a:bodyPr/>
          <a:lstStyle/>
          <a:p>
            <a:pPr>
              <a:buNone/>
              <a:defRPr/>
            </a:pPr>
            <a:r>
              <a:rPr lang="en-US" dirty="0"/>
              <a:t>Quasi</a:t>
            </a:r>
          </a:p>
        </p:txBody>
      </p:sp>
    </p:spTree>
  </p:cSld>
  <p:clrMapOvr>
    <a:masterClrMapping/>
  </p:clrMapOvr>
  <p:transition>
    <p:fade thruBlk="1"/>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smtClean="0"/>
              <a:t>Possible NECG study outcomes</a:t>
            </a:r>
          </a:p>
        </p:txBody>
      </p:sp>
      <p:sp>
        <p:nvSpPr>
          <p:cNvPr id="39939" name="Rectangle 3"/>
          <p:cNvSpPr>
            <a:spLocks noGrp="1" noChangeArrowheads="1"/>
          </p:cNvSpPr>
          <p:nvPr>
            <p:ph sz="half" idx="1"/>
          </p:nvPr>
        </p:nvSpPr>
        <p:spPr/>
        <p:txBody>
          <a:bodyPr/>
          <a:lstStyle/>
          <a:p>
            <a:r>
              <a:rPr lang="en-US" sz="2500" smtClean="0"/>
              <a:t>both experimental and control groups show improve-ment from pretest to posttest</a:t>
            </a:r>
          </a:p>
          <a:p>
            <a:r>
              <a:rPr lang="en-US" sz="2500" smtClean="0"/>
              <a:t>appears not to be any effect of the treatment</a:t>
            </a:r>
          </a:p>
          <a:p>
            <a:endParaRPr lang="en-US" sz="2500" smtClean="0"/>
          </a:p>
        </p:txBody>
      </p:sp>
      <p:sp>
        <p:nvSpPr>
          <p:cNvPr id="18" name="Footer Placeholder 5"/>
          <p:cNvSpPr>
            <a:spLocks noGrp="1"/>
          </p:cNvSpPr>
          <p:nvPr>
            <p:ph type="ftr" sz="quarter" idx="11"/>
          </p:nvPr>
        </p:nvSpPr>
        <p:spPr/>
        <p:txBody>
          <a:bodyPr/>
          <a:lstStyle/>
          <a:p>
            <a:pPr>
              <a:buNone/>
              <a:defRPr/>
            </a:pPr>
            <a:r>
              <a:rPr lang="en-US" dirty="0"/>
              <a:t>Quasi</a:t>
            </a:r>
          </a:p>
        </p:txBody>
      </p:sp>
      <p:grpSp>
        <p:nvGrpSpPr>
          <p:cNvPr id="2" name="Group 17"/>
          <p:cNvGrpSpPr>
            <a:grpSpLocks/>
          </p:cNvGrpSpPr>
          <p:nvPr/>
        </p:nvGrpSpPr>
        <p:grpSpPr bwMode="auto">
          <a:xfrm>
            <a:off x="5148263" y="1751013"/>
            <a:ext cx="3455987" cy="4297362"/>
            <a:chOff x="3243" y="1103"/>
            <a:chExt cx="2177" cy="2707"/>
          </a:xfrm>
        </p:grpSpPr>
        <p:grpSp>
          <p:nvGrpSpPr>
            <p:cNvPr id="39942" name="Group 5"/>
            <p:cNvGrpSpPr>
              <a:grpSpLocks/>
            </p:cNvGrpSpPr>
            <p:nvPr/>
          </p:nvGrpSpPr>
          <p:grpSpPr bwMode="auto">
            <a:xfrm>
              <a:off x="3243" y="1103"/>
              <a:ext cx="2177" cy="2349"/>
              <a:chOff x="567" y="663"/>
              <a:chExt cx="2177" cy="2634"/>
            </a:xfrm>
          </p:grpSpPr>
          <p:grpSp>
            <p:nvGrpSpPr>
              <p:cNvPr id="39945" name="Group 6"/>
              <p:cNvGrpSpPr>
                <a:grpSpLocks/>
              </p:cNvGrpSpPr>
              <p:nvPr/>
            </p:nvGrpSpPr>
            <p:grpSpPr bwMode="auto">
              <a:xfrm>
                <a:off x="567" y="663"/>
                <a:ext cx="1995" cy="2170"/>
                <a:chOff x="567" y="663"/>
                <a:chExt cx="4127" cy="2722"/>
              </a:xfrm>
            </p:grpSpPr>
            <p:sp>
              <p:nvSpPr>
                <p:cNvPr id="39952" name="Line 7"/>
                <p:cNvSpPr>
                  <a:spLocks noChangeShapeType="1"/>
                </p:cNvSpPr>
                <p:nvPr/>
              </p:nvSpPr>
              <p:spPr bwMode="auto">
                <a:xfrm>
                  <a:off x="567" y="663"/>
                  <a:ext cx="0" cy="2722"/>
                </a:xfrm>
                <a:prstGeom prst="line">
                  <a:avLst/>
                </a:prstGeom>
                <a:noFill/>
                <a:ln w="9525">
                  <a:solidFill>
                    <a:schemeClr val="tx1"/>
                  </a:solidFill>
                  <a:round/>
                  <a:headEnd/>
                  <a:tailEnd/>
                </a:ln>
              </p:spPr>
              <p:txBody>
                <a:bodyPr/>
                <a:lstStyle/>
                <a:p>
                  <a:endParaRPr lang="en-US"/>
                </a:p>
              </p:txBody>
            </p:sp>
            <p:sp>
              <p:nvSpPr>
                <p:cNvPr id="39953" name="Line 8"/>
                <p:cNvSpPr>
                  <a:spLocks noChangeShapeType="1"/>
                </p:cNvSpPr>
                <p:nvPr/>
              </p:nvSpPr>
              <p:spPr bwMode="auto">
                <a:xfrm flipH="1">
                  <a:off x="567" y="3385"/>
                  <a:ext cx="4127" cy="0"/>
                </a:xfrm>
                <a:prstGeom prst="line">
                  <a:avLst/>
                </a:prstGeom>
                <a:noFill/>
                <a:ln w="9525">
                  <a:solidFill>
                    <a:schemeClr val="tx1"/>
                  </a:solidFill>
                  <a:round/>
                  <a:headEnd/>
                  <a:tailEnd/>
                </a:ln>
              </p:spPr>
              <p:txBody>
                <a:bodyPr/>
                <a:lstStyle/>
                <a:p>
                  <a:endParaRPr lang="en-US"/>
                </a:p>
              </p:txBody>
            </p:sp>
          </p:grpSp>
          <p:sp>
            <p:nvSpPr>
              <p:cNvPr id="39946" name="Line 9"/>
              <p:cNvSpPr>
                <a:spLocks noChangeShapeType="1"/>
              </p:cNvSpPr>
              <p:nvPr/>
            </p:nvSpPr>
            <p:spPr bwMode="auto">
              <a:xfrm>
                <a:off x="1005" y="2688"/>
                <a:ext cx="0" cy="326"/>
              </a:xfrm>
              <a:prstGeom prst="line">
                <a:avLst/>
              </a:prstGeom>
              <a:noFill/>
              <a:ln w="9525">
                <a:solidFill>
                  <a:schemeClr val="tx1"/>
                </a:solidFill>
                <a:round/>
                <a:headEnd/>
                <a:tailEnd/>
              </a:ln>
            </p:spPr>
            <p:txBody>
              <a:bodyPr/>
              <a:lstStyle/>
              <a:p>
                <a:endParaRPr lang="en-US"/>
              </a:p>
            </p:txBody>
          </p:sp>
          <p:sp>
            <p:nvSpPr>
              <p:cNvPr id="39947" name="Line 10"/>
              <p:cNvSpPr>
                <a:spLocks noChangeShapeType="1"/>
              </p:cNvSpPr>
              <p:nvPr/>
            </p:nvSpPr>
            <p:spPr bwMode="auto">
              <a:xfrm>
                <a:off x="2168" y="2688"/>
                <a:ext cx="0" cy="326"/>
              </a:xfrm>
              <a:prstGeom prst="line">
                <a:avLst/>
              </a:prstGeom>
              <a:noFill/>
              <a:ln w="9525">
                <a:solidFill>
                  <a:schemeClr val="tx1"/>
                </a:solidFill>
                <a:round/>
                <a:headEnd/>
                <a:tailEnd/>
              </a:ln>
            </p:spPr>
            <p:txBody>
              <a:bodyPr/>
              <a:lstStyle/>
              <a:p>
                <a:endParaRPr lang="en-US"/>
              </a:p>
            </p:txBody>
          </p:sp>
          <p:sp>
            <p:nvSpPr>
              <p:cNvPr id="39948" name="Text Box 11"/>
              <p:cNvSpPr txBox="1">
                <a:spLocks noChangeArrowheads="1"/>
              </p:cNvSpPr>
              <p:nvPr/>
            </p:nvSpPr>
            <p:spPr bwMode="auto">
              <a:xfrm>
                <a:off x="703" y="2974"/>
                <a:ext cx="771" cy="323"/>
              </a:xfrm>
              <a:prstGeom prst="rect">
                <a:avLst/>
              </a:prstGeom>
              <a:noFill/>
              <a:ln w="9525">
                <a:noFill/>
                <a:miter lim="800000"/>
                <a:headEnd/>
                <a:tailEnd/>
              </a:ln>
            </p:spPr>
            <p:txBody>
              <a:bodyPr>
                <a:spAutoFit/>
              </a:bodyPr>
              <a:lstStyle/>
              <a:p>
                <a:r>
                  <a:rPr lang="en-US" dirty="0">
                    <a:solidFill>
                      <a:schemeClr val="bg1"/>
                    </a:solidFill>
                    <a:latin typeface="Arial" charset="0"/>
                  </a:rPr>
                  <a:t>Pretest</a:t>
                </a:r>
              </a:p>
            </p:txBody>
          </p:sp>
          <p:sp>
            <p:nvSpPr>
              <p:cNvPr id="39949" name="Text Box 12"/>
              <p:cNvSpPr txBox="1">
                <a:spLocks noChangeArrowheads="1"/>
              </p:cNvSpPr>
              <p:nvPr/>
            </p:nvSpPr>
            <p:spPr bwMode="auto">
              <a:xfrm>
                <a:off x="1791" y="2973"/>
                <a:ext cx="953" cy="323"/>
              </a:xfrm>
              <a:prstGeom prst="rect">
                <a:avLst/>
              </a:prstGeom>
              <a:noFill/>
              <a:ln w="9525">
                <a:noFill/>
                <a:miter lim="800000"/>
                <a:headEnd/>
                <a:tailEnd/>
              </a:ln>
            </p:spPr>
            <p:txBody>
              <a:bodyPr>
                <a:spAutoFit/>
              </a:bodyPr>
              <a:lstStyle/>
              <a:p>
                <a:r>
                  <a:rPr lang="en-US" dirty="0">
                    <a:solidFill>
                      <a:schemeClr val="bg1"/>
                    </a:solidFill>
                    <a:latin typeface="Arial" charset="0"/>
                  </a:rPr>
                  <a:t>Posttest</a:t>
                </a:r>
              </a:p>
            </p:txBody>
          </p:sp>
          <p:sp>
            <p:nvSpPr>
              <p:cNvPr id="39950" name="Line 13"/>
              <p:cNvSpPr>
                <a:spLocks noChangeShapeType="1"/>
              </p:cNvSpPr>
              <p:nvPr/>
            </p:nvSpPr>
            <p:spPr bwMode="auto">
              <a:xfrm flipV="1">
                <a:off x="1005" y="1350"/>
                <a:ext cx="1163" cy="651"/>
              </a:xfrm>
              <a:prstGeom prst="line">
                <a:avLst/>
              </a:prstGeom>
              <a:noFill/>
              <a:ln w="9525">
                <a:solidFill>
                  <a:srgbClr val="FFFF00"/>
                </a:solidFill>
                <a:prstDash val="dash"/>
                <a:round/>
                <a:headEnd/>
                <a:tailEnd/>
              </a:ln>
            </p:spPr>
            <p:txBody>
              <a:bodyPr/>
              <a:lstStyle/>
              <a:p>
                <a:endParaRPr lang="en-US"/>
              </a:p>
            </p:txBody>
          </p:sp>
          <p:sp>
            <p:nvSpPr>
              <p:cNvPr id="39951" name="Line 14"/>
              <p:cNvSpPr>
                <a:spLocks noChangeShapeType="1"/>
              </p:cNvSpPr>
              <p:nvPr/>
            </p:nvSpPr>
            <p:spPr bwMode="auto">
              <a:xfrm flipV="1">
                <a:off x="1005" y="1386"/>
                <a:ext cx="1163" cy="650"/>
              </a:xfrm>
              <a:prstGeom prst="line">
                <a:avLst/>
              </a:prstGeom>
              <a:noFill/>
              <a:ln w="9525">
                <a:solidFill>
                  <a:srgbClr val="00B0F0"/>
                </a:solidFill>
                <a:round/>
                <a:headEnd/>
                <a:tailEnd/>
              </a:ln>
            </p:spPr>
            <p:txBody>
              <a:bodyPr/>
              <a:lstStyle/>
              <a:p>
                <a:endParaRPr lang="en-US"/>
              </a:p>
            </p:txBody>
          </p:sp>
        </p:grpSp>
        <p:sp>
          <p:nvSpPr>
            <p:cNvPr id="39943" name="Text Box 15"/>
            <p:cNvSpPr txBox="1">
              <a:spLocks noChangeArrowheads="1"/>
            </p:cNvSpPr>
            <p:nvPr/>
          </p:nvSpPr>
          <p:spPr bwMode="auto">
            <a:xfrm>
              <a:off x="4001" y="3579"/>
              <a:ext cx="988" cy="231"/>
            </a:xfrm>
            <a:prstGeom prst="rect">
              <a:avLst/>
            </a:prstGeom>
            <a:noFill/>
            <a:ln w="9525">
              <a:noFill/>
              <a:miter lim="800000"/>
              <a:headEnd/>
              <a:tailEnd/>
            </a:ln>
          </p:spPr>
          <p:txBody>
            <a:bodyPr wrap="none">
              <a:spAutoFit/>
            </a:bodyPr>
            <a:lstStyle/>
            <a:p>
              <a:pPr eaLnBrk="0" hangingPunct="0"/>
              <a:r>
                <a:rPr lang="en-US" sz="1800" dirty="0">
                  <a:solidFill>
                    <a:schemeClr val="bg1"/>
                  </a:solidFill>
                  <a:latin typeface="Arial" charset="0"/>
                </a:rPr>
                <a:t>Control group</a:t>
              </a:r>
            </a:p>
          </p:txBody>
        </p:sp>
        <p:sp>
          <p:nvSpPr>
            <p:cNvPr id="39944" name="Line 16"/>
            <p:cNvSpPr>
              <a:spLocks noChangeShapeType="1"/>
            </p:cNvSpPr>
            <p:nvPr/>
          </p:nvSpPr>
          <p:spPr bwMode="auto">
            <a:xfrm>
              <a:off x="3515" y="3702"/>
              <a:ext cx="499" cy="0"/>
            </a:xfrm>
            <a:prstGeom prst="line">
              <a:avLst/>
            </a:prstGeom>
            <a:noFill/>
            <a:ln w="9525">
              <a:solidFill>
                <a:srgbClr val="FFFF00"/>
              </a:solidFill>
              <a:prstDash val="dash"/>
              <a:round/>
              <a:headEnd/>
              <a:tailEnd/>
            </a:ln>
          </p:spPr>
          <p:txBody>
            <a:bodyPr/>
            <a:lstStyle/>
            <a:p>
              <a:endParaRPr lang="en-US"/>
            </a:p>
          </p:txBody>
        </p:sp>
      </p:gr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smtClean="0"/>
              <a:t>Possible NECG study outcomes</a:t>
            </a:r>
          </a:p>
        </p:txBody>
      </p:sp>
      <p:sp>
        <p:nvSpPr>
          <p:cNvPr id="40963" name="Rectangle 3"/>
          <p:cNvSpPr>
            <a:spLocks noGrp="1" noChangeArrowheads="1"/>
          </p:cNvSpPr>
          <p:nvPr>
            <p:ph sz="half" idx="1"/>
          </p:nvPr>
        </p:nvSpPr>
        <p:spPr/>
        <p:txBody>
          <a:bodyPr/>
          <a:lstStyle/>
          <a:p>
            <a:r>
              <a:rPr lang="en-US" sz="2400" smtClean="0"/>
              <a:t>Looks like a treatment effect, but there may be a threat due to</a:t>
            </a:r>
          </a:p>
          <a:p>
            <a:pPr lvl="1"/>
            <a:r>
              <a:rPr lang="en-US" sz="2000" smtClean="0"/>
              <a:t>s</a:t>
            </a:r>
            <a:r>
              <a:rPr lang="en-US" sz="2100" smtClean="0"/>
              <a:t>election and maturation, </a:t>
            </a:r>
          </a:p>
          <a:p>
            <a:pPr lvl="1"/>
            <a:r>
              <a:rPr lang="en-US" sz="2100" smtClean="0"/>
              <a:t>selection and history</a:t>
            </a:r>
            <a:endParaRPr lang="en-US" sz="2000" smtClean="0"/>
          </a:p>
        </p:txBody>
      </p:sp>
      <p:sp>
        <p:nvSpPr>
          <p:cNvPr id="18" name="Footer Placeholder 5"/>
          <p:cNvSpPr>
            <a:spLocks noGrp="1"/>
          </p:cNvSpPr>
          <p:nvPr>
            <p:ph type="ftr" sz="quarter" idx="11"/>
          </p:nvPr>
        </p:nvSpPr>
        <p:spPr/>
        <p:txBody>
          <a:bodyPr/>
          <a:lstStyle/>
          <a:p>
            <a:pPr>
              <a:defRPr/>
            </a:pPr>
            <a:r>
              <a:rPr lang="en-US"/>
              <a:t>Quasi</a:t>
            </a:r>
          </a:p>
        </p:txBody>
      </p:sp>
      <p:grpSp>
        <p:nvGrpSpPr>
          <p:cNvPr id="2" name="Group 17"/>
          <p:cNvGrpSpPr>
            <a:grpSpLocks/>
          </p:cNvGrpSpPr>
          <p:nvPr/>
        </p:nvGrpSpPr>
        <p:grpSpPr bwMode="auto">
          <a:xfrm>
            <a:off x="5148263" y="1989138"/>
            <a:ext cx="3600450" cy="3843337"/>
            <a:chOff x="3243" y="1253"/>
            <a:chExt cx="2268" cy="2421"/>
          </a:xfrm>
        </p:grpSpPr>
        <p:grpSp>
          <p:nvGrpSpPr>
            <p:cNvPr id="40966" name="Group 5"/>
            <p:cNvGrpSpPr>
              <a:grpSpLocks/>
            </p:cNvGrpSpPr>
            <p:nvPr/>
          </p:nvGrpSpPr>
          <p:grpSpPr bwMode="auto">
            <a:xfrm>
              <a:off x="3243" y="1253"/>
              <a:ext cx="2268" cy="2041"/>
              <a:chOff x="612" y="663"/>
              <a:chExt cx="2268" cy="2041"/>
            </a:xfrm>
          </p:grpSpPr>
          <p:grpSp>
            <p:nvGrpSpPr>
              <p:cNvPr id="40969" name="Group 6"/>
              <p:cNvGrpSpPr>
                <a:grpSpLocks/>
              </p:cNvGrpSpPr>
              <p:nvPr/>
            </p:nvGrpSpPr>
            <p:grpSpPr bwMode="auto">
              <a:xfrm>
                <a:off x="612" y="663"/>
                <a:ext cx="2175" cy="1646"/>
                <a:chOff x="567" y="663"/>
                <a:chExt cx="4127" cy="2722"/>
              </a:xfrm>
            </p:grpSpPr>
            <p:sp>
              <p:nvSpPr>
                <p:cNvPr id="40976" name="Line 7"/>
                <p:cNvSpPr>
                  <a:spLocks noChangeShapeType="1"/>
                </p:cNvSpPr>
                <p:nvPr/>
              </p:nvSpPr>
              <p:spPr bwMode="auto">
                <a:xfrm>
                  <a:off x="567" y="663"/>
                  <a:ext cx="0" cy="2722"/>
                </a:xfrm>
                <a:prstGeom prst="line">
                  <a:avLst/>
                </a:prstGeom>
                <a:noFill/>
                <a:ln w="9525">
                  <a:solidFill>
                    <a:schemeClr val="tx1"/>
                  </a:solidFill>
                  <a:round/>
                  <a:headEnd/>
                  <a:tailEnd/>
                </a:ln>
              </p:spPr>
              <p:txBody>
                <a:bodyPr/>
                <a:lstStyle/>
                <a:p>
                  <a:endParaRPr lang="en-US"/>
                </a:p>
              </p:txBody>
            </p:sp>
            <p:sp>
              <p:nvSpPr>
                <p:cNvPr id="40977" name="Line 8"/>
                <p:cNvSpPr>
                  <a:spLocks noChangeShapeType="1"/>
                </p:cNvSpPr>
                <p:nvPr/>
              </p:nvSpPr>
              <p:spPr bwMode="auto">
                <a:xfrm flipH="1">
                  <a:off x="567" y="3385"/>
                  <a:ext cx="4127" cy="0"/>
                </a:xfrm>
                <a:prstGeom prst="line">
                  <a:avLst/>
                </a:prstGeom>
                <a:noFill/>
                <a:ln w="9525">
                  <a:solidFill>
                    <a:schemeClr val="tx1"/>
                  </a:solidFill>
                  <a:round/>
                  <a:headEnd/>
                  <a:tailEnd/>
                </a:ln>
              </p:spPr>
              <p:txBody>
                <a:bodyPr/>
                <a:lstStyle/>
                <a:p>
                  <a:endParaRPr lang="en-US"/>
                </a:p>
              </p:txBody>
            </p:sp>
          </p:grpSp>
          <p:sp>
            <p:nvSpPr>
              <p:cNvPr id="40970" name="Line 9"/>
              <p:cNvSpPr>
                <a:spLocks noChangeShapeType="1"/>
              </p:cNvSpPr>
              <p:nvPr/>
            </p:nvSpPr>
            <p:spPr bwMode="auto">
              <a:xfrm>
                <a:off x="1090" y="2199"/>
                <a:ext cx="0" cy="248"/>
              </a:xfrm>
              <a:prstGeom prst="line">
                <a:avLst/>
              </a:prstGeom>
              <a:noFill/>
              <a:ln w="9525">
                <a:solidFill>
                  <a:schemeClr val="tx1"/>
                </a:solidFill>
                <a:round/>
                <a:headEnd/>
                <a:tailEnd/>
              </a:ln>
            </p:spPr>
            <p:txBody>
              <a:bodyPr/>
              <a:lstStyle/>
              <a:p>
                <a:endParaRPr lang="en-US"/>
              </a:p>
            </p:txBody>
          </p:sp>
          <p:sp>
            <p:nvSpPr>
              <p:cNvPr id="40971" name="Line 10"/>
              <p:cNvSpPr>
                <a:spLocks noChangeShapeType="1"/>
              </p:cNvSpPr>
              <p:nvPr/>
            </p:nvSpPr>
            <p:spPr bwMode="auto">
              <a:xfrm>
                <a:off x="2357" y="2199"/>
                <a:ext cx="0" cy="248"/>
              </a:xfrm>
              <a:prstGeom prst="line">
                <a:avLst/>
              </a:prstGeom>
              <a:noFill/>
              <a:ln w="9525">
                <a:solidFill>
                  <a:schemeClr val="tx1"/>
                </a:solidFill>
                <a:round/>
                <a:headEnd/>
                <a:tailEnd/>
              </a:ln>
            </p:spPr>
            <p:txBody>
              <a:bodyPr/>
              <a:lstStyle/>
              <a:p>
                <a:endParaRPr lang="en-US"/>
              </a:p>
            </p:txBody>
          </p:sp>
          <p:sp>
            <p:nvSpPr>
              <p:cNvPr id="40972" name="Text Box 11"/>
              <p:cNvSpPr txBox="1">
                <a:spLocks noChangeArrowheads="1"/>
              </p:cNvSpPr>
              <p:nvPr/>
            </p:nvSpPr>
            <p:spPr bwMode="auto">
              <a:xfrm>
                <a:off x="814" y="2416"/>
                <a:ext cx="727" cy="288"/>
              </a:xfrm>
              <a:prstGeom prst="rect">
                <a:avLst/>
              </a:prstGeom>
              <a:noFill/>
              <a:ln w="9525">
                <a:noFill/>
                <a:miter lim="800000"/>
                <a:headEnd/>
                <a:tailEnd/>
              </a:ln>
            </p:spPr>
            <p:txBody>
              <a:bodyPr>
                <a:spAutoFit/>
              </a:bodyPr>
              <a:lstStyle/>
              <a:p>
                <a:r>
                  <a:rPr lang="en-US" dirty="0">
                    <a:solidFill>
                      <a:schemeClr val="bg1"/>
                    </a:solidFill>
                    <a:latin typeface="Arial" charset="0"/>
                  </a:rPr>
                  <a:t>Pretest</a:t>
                </a:r>
              </a:p>
            </p:txBody>
          </p:sp>
          <p:sp>
            <p:nvSpPr>
              <p:cNvPr id="40973" name="Text Box 12"/>
              <p:cNvSpPr txBox="1">
                <a:spLocks noChangeArrowheads="1"/>
              </p:cNvSpPr>
              <p:nvPr/>
            </p:nvSpPr>
            <p:spPr bwMode="auto">
              <a:xfrm>
                <a:off x="2022" y="2416"/>
                <a:ext cx="858" cy="288"/>
              </a:xfrm>
              <a:prstGeom prst="rect">
                <a:avLst/>
              </a:prstGeom>
              <a:noFill/>
              <a:ln w="9525">
                <a:noFill/>
                <a:miter lim="800000"/>
                <a:headEnd/>
                <a:tailEnd/>
              </a:ln>
            </p:spPr>
            <p:txBody>
              <a:bodyPr>
                <a:spAutoFit/>
              </a:bodyPr>
              <a:lstStyle/>
              <a:p>
                <a:r>
                  <a:rPr lang="en-US">
                    <a:solidFill>
                      <a:schemeClr val="bg1"/>
                    </a:solidFill>
                    <a:latin typeface="Arial" charset="0"/>
                  </a:rPr>
                  <a:t>Posttest</a:t>
                </a:r>
              </a:p>
            </p:txBody>
          </p:sp>
          <p:sp>
            <p:nvSpPr>
              <p:cNvPr id="40974" name="Line 13"/>
              <p:cNvSpPr>
                <a:spLocks noChangeShapeType="1"/>
              </p:cNvSpPr>
              <p:nvPr/>
            </p:nvSpPr>
            <p:spPr bwMode="auto">
              <a:xfrm flipV="1">
                <a:off x="1067" y="938"/>
                <a:ext cx="1242" cy="850"/>
              </a:xfrm>
              <a:prstGeom prst="line">
                <a:avLst/>
              </a:prstGeom>
              <a:noFill/>
              <a:ln w="9525">
                <a:solidFill>
                  <a:srgbClr val="00B0F0"/>
                </a:solidFill>
                <a:round/>
                <a:headEnd/>
                <a:tailEnd/>
              </a:ln>
            </p:spPr>
            <p:txBody>
              <a:bodyPr/>
              <a:lstStyle/>
              <a:p>
                <a:endParaRPr lang="en-US"/>
              </a:p>
            </p:txBody>
          </p:sp>
          <p:sp>
            <p:nvSpPr>
              <p:cNvPr id="40975" name="Line 14"/>
              <p:cNvSpPr>
                <a:spLocks noChangeShapeType="1"/>
              </p:cNvSpPr>
              <p:nvPr/>
            </p:nvSpPr>
            <p:spPr bwMode="auto">
              <a:xfrm flipV="1">
                <a:off x="1067" y="1815"/>
                <a:ext cx="1266" cy="0"/>
              </a:xfrm>
              <a:prstGeom prst="line">
                <a:avLst/>
              </a:prstGeom>
              <a:noFill/>
              <a:ln w="9525">
                <a:solidFill>
                  <a:srgbClr val="FFFF00"/>
                </a:solidFill>
                <a:prstDash val="dash"/>
                <a:round/>
                <a:headEnd/>
                <a:tailEnd/>
              </a:ln>
            </p:spPr>
            <p:txBody>
              <a:bodyPr/>
              <a:lstStyle/>
              <a:p>
                <a:endParaRPr lang="en-US"/>
              </a:p>
            </p:txBody>
          </p:sp>
        </p:grpSp>
        <p:sp>
          <p:nvSpPr>
            <p:cNvPr id="40967" name="Text Box 15"/>
            <p:cNvSpPr txBox="1">
              <a:spLocks noChangeArrowheads="1"/>
            </p:cNvSpPr>
            <p:nvPr/>
          </p:nvSpPr>
          <p:spPr bwMode="auto">
            <a:xfrm>
              <a:off x="3865" y="3443"/>
              <a:ext cx="988" cy="231"/>
            </a:xfrm>
            <a:prstGeom prst="rect">
              <a:avLst/>
            </a:prstGeom>
            <a:noFill/>
            <a:ln w="9525">
              <a:noFill/>
              <a:miter lim="800000"/>
              <a:headEnd/>
              <a:tailEnd/>
            </a:ln>
          </p:spPr>
          <p:txBody>
            <a:bodyPr wrap="none">
              <a:spAutoFit/>
            </a:bodyPr>
            <a:lstStyle/>
            <a:p>
              <a:pPr eaLnBrk="0" hangingPunct="0"/>
              <a:r>
                <a:rPr lang="en-US" sz="1800">
                  <a:solidFill>
                    <a:schemeClr val="bg1"/>
                  </a:solidFill>
                  <a:latin typeface="Arial" charset="0"/>
                </a:rPr>
                <a:t>Control group</a:t>
              </a:r>
            </a:p>
          </p:txBody>
        </p:sp>
        <p:sp>
          <p:nvSpPr>
            <p:cNvPr id="40968" name="Line 16"/>
            <p:cNvSpPr>
              <a:spLocks noChangeShapeType="1"/>
            </p:cNvSpPr>
            <p:nvPr/>
          </p:nvSpPr>
          <p:spPr bwMode="auto">
            <a:xfrm>
              <a:off x="3469" y="3566"/>
              <a:ext cx="409" cy="0"/>
            </a:xfrm>
            <a:prstGeom prst="line">
              <a:avLst/>
            </a:prstGeom>
            <a:noFill/>
            <a:ln w="9525">
              <a:solidFill>
                <a:srgbClr val="FFFF00"/>
              </a:solidFill>
              <a:prstDash val="dash"/>
              <a:round/>
              <a:headEnd/>
              <a:tailEnd/>
            </a:ln>
          </p:spPr>
          <p:txBody>
            <a:bodyPr/>
            <a:lstStyle/>
            <a:p>
              <a:endParaRPr lang="en-US"/>
            </a:p>
          </p:txBody>
        </p:sp>
      </p:gr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sz="3200" smtClean="0"/>
              <a:t>Threats to validity controlled by true experiments</a:t>
            </a:r>
          </a:p>
        </p:txBody>
      </p:sp>
      <p:sp>
        <p:nvSpPr>
          <p:cNvPr id="5123" name="Rectangle 3"/>
          <p:cNvSpPr>
            <a:spLocks noGrp="1" noChangeArrowheads="1"/>
          </p:cNvSpPr>
          <p:nvPr>
            <p:ph sz="half" idx="1"/>
          </p:nvPr>
        </p:nvSpPr>
        <p:spPr/>
        <p:txBody>
          <a:bodyPr/>
          <a:lstStyle/>
          <a:p>
            <a:r>
              <a:rPr lang="en-US" sz="2500" dirty="0" smtClean="0"/>
              <a:t>Maturation</a:t>
            </a:r>
            <a:endParaRPr lang="en-US" sz="2500" dirty="0" smtClean="0"/>
          </a:p>
        </p:txBody>
      </p:sp>
      <p:sp>
        <p:nvSpPr>
          <p:cNvPr id="5124" name="Rectangle 4"/>
          <p:cNvSpPr>
            <a:spLocks noGrp="1" noChangeArrowheads="1"/>
          </p:cNvSpPr>
          <p:nvPr>
            <p:ph sz="half" idx="2"/>
          </p:nvPr>
        </p:nvSpPr>
        <p:spPr/>
        <p:txBody>
          <a:bodyPr/>
          <a:lstStyle/>
          <a:p>
            <a:r>
              <a:rPr lang="en-US" sz="2500" smtClean="0"/>
              <a:t>participants always change as a function of time. Is change in behavior due to something else?</a:t>
            </a:r>
          </a:p>
        </p:txBody>
      </p:sp>
      <p:sp>
        <p:nvSpPr>
          <p:cNvPr id="6" name="Footer Placeholder 5"/>
          <p:cNvSpPr>
            <a:spLocks noGrp="1"/>
          </p:cNvSpPr>
          <p:nvPr>
            <p:ph type="ftr" sz="quarter" idx="11"/>
          </p:nvPr>
        </p:nvSpPr>
        <p:spPr/>
        <p:txBody>
          <a:bodyPr/>
          <a:lstStyle/>
          <a:p>
            <a:pPr>
              <a:defRPr/>
            </a:pPr>
            <a:r>
              <a:rPr lang="en-US"/>
              <a:t>Quasi</a:t>
            </a:r>
          </a:p>
        </p:txBody>
      </p:sp>
    </p:spTree>
  </p:cSld>
  <p:clrMapOvr>
    <a:masterClrMapping/>
  </p:clrMapOvr>
  <p:transition>
    <p:fade thruBlk="1"/>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smtClean="0"/>
              <a:t>Possible NECG study outcomes</a:t>
            </a:r>
          </a:p>
        </p:txBody>
      </p:sp>
      <p:sp>
        <p:nvSpPr>
          <p:cNvPr id="41987" name="Rectangle 3"/>
          <p:cNvSpPr>
            <a:spLocks noGrp="1" noChangeArrowheads="1"/>
          </p:cNvSpPr>
          <p:nvPr>
            <p:ph sz="half" idx="1"/>
          </p:nvPr>
        </p:nvSpPr>
        <p:spPr/>
        <p:txBody>
          <a:bodyPr/>
          <a:lstStyle/>
          <a:p>
            <a:r>
              <a:rPr lang="en-US" sz="2400" smtClean="0"/>
              <a:t>Selection and maturation could be a threat</a:t>
            </a:r>
          </a:p>
          <a:p>
            <a:r>
              <a:rPr lang="en-US" sz="2400" smtClean="0"/>
              <a:t>Or interaction of selection and </a:t>
            </a:r>
          </a:p>
          <a:p>
            <a:pPr lvl="1"/>
            <a:r>
              <a:rPr lang="en-US" sz="2000" smtClean="0"/>
              <a:t>history</a:t>
            </a:r>
          </a:p>
          <a:p>
            <a:pPr lvl="1"/>
            <a:r>
              <a:rPr lang="en-US" sz="2000" smtClean="0"/>
              <a:t>testing</a:t>
            </a:r>
          </a:p>
          <a:p>
            <a:pPr lvl="1"/>
            <a:r>
              <a:rPr lang="en-US" sz="2000" smtClean="0"/>
              <a:t>instrumentation</a:t>
            </a:r>
          </a:p>
          <a:p>
            <a:pPr lvl="1"/>
            <a:r>
              <a:rPr lang="en-US" sz="2000" smtClean="0"/>
              <a:t>or mortality.</a:t>
            </a:r>
          </a:p>
        </p:txBody>
      </p:sp>
      <p:sp>
        <p:nvSpPr>
          <p:cNvPr id="17" name="Footer Placeholder 5"/>
          <p:cNvSpPr>
            <a:spLocks noGrp="1"/>
          </p:cNvSpPr>
          <p:nvPr>
            <p:ph type="ftr" sz="quarter" idx="11"/>
          </p:nvPr>
        </p:nvSpPr>
        <p:spPr/>
        <p:txBody>
          <a:bodyPr/>
          <a:lstStyle/>
          <a:p>
            <a:pPr>
              <a:buNone/>
              <a:defRPr/>
            </a:pPr>
            <a:r>
              <a:rPr lang="en-US" dirty="0"/>
              <a:t>Quasi</a:t>
            </a:r>
          </a:p>
        </p:txBody>
      </p:sp>
      <p:grpSp>
        <p:nvGrpSpPr>
          <p:cNvPr id="41989" name="Group 5"/>
          <p:cNvGrpSpPr>
            <a:grpSpLocks/>
          </p:cNvGrpSpPr>
          <p:nvPr/>
        </p:nvGrpSpPr>
        <p:grpSpPr bwMode="auto">
          <a:xfrm>
            <a:off x="5338763" y="1989138"/>
            <a:ext cx="3409950" cy="3967162"/>
            <a:chOff x="567" y="663"/>
            <a:chExt cx="2148" cy="2499"/>
          </a:xfrm>
        </p:grpSpPr>
        <p:grpSp>
          <p:nvGrpSpPr>
            <p:cNvPr id="41990" name="Group 6"/>
            <p:cNvGrpSpPr>
              <a:grpSpLocks/>
            </p:cNvGrpSpPr>
            <p:nvPr/>
          </p:nvGrpSpPr>
          <p:grpSpPr bwMode="auto">
            <a:xfrm>
              <a:off x="567" y="663"/>
              <a:ext cx="2041" cy="1743"/>
              <a:chOff x="567" y="663"/>
              <a:chExt cx="4127" cy="2722"/>
            </a:xfrm>
          </p:grpSpPr>
          <p:sp>
            <p:nvSpPr>
              <p:cNvPr id="41999" name="Line 7"/>
              <p:cNvSpPr>
                <a:spLocks noChangeShapeType="1"/>
              </p:cNvSpPr>
              <p:nvPr/>
            </p:nvSpPr>
            <p:spPr bwMode="auto">
              <a:xfrm>
                <a:off x="567" y="663"/>
                <a:ext cx="0" cy="2722"/>
              </a:xfrm>
              <a:prstGeom prst="line">
                <a:avLst/>
              </a:prstGeom>
              <a:noFill/>
              <a:ln w="9525">
                <a:solidFill>
                  <a:schemeClr val="tx1"/>
                </a:solidFill>
                <a:round/>
                <a:headEnd/>
                <a:tailEnd/>
              </a:ln>
            </p:spPr>
            <p:txBody>
              <a:bodyPr/>
              <a:lstStyle/>
              <a:p>
                <a:endParaRPr lang="en-US"/>
              </a:p>
            </p:txBody>
          </p:sp>
          <p:sp>
            <p:nvSpPr>
              <p:cNvPr id="42000" name="Line 8"/>
              <p:cNvSpPr>
                <a:spLocks noChangeShapeType="1"/>
              </p:cNvSpPr>
              <p:nvPr/>
            </p:nvSpPr>
            <p:spPr bwMode="auto">
              <a:xfrm flipH="1">
                <a:off x="567" y="3385"/>
                <a:ext cx="4127" cy="0"/>
              </a:xfrm>
              <a:prstGeom prst="line">
                <a:avLst/>
              </a:prstGeom>
              <a:noFill/>
              <a:ln w="9525">
                <a:solidFill>
                  <a:schemeClr val="tx1"/>
                </a:solidFill>
                <a:round/>
                <a:headEnd/>
                <a:tailEnd/>
              </a:ln>
            </p:spPr>
            <p:txBody>
              <a:bodyPr/>
              <a:lstStyle/>
              <a:p>
                <a:endParaRPr lang="en-US"/>
              </a:p>
            </p:txBody>
          </p:sp>
        </p:grpSp>
        <p:sp>
          <p:nvSpPr>
            <p:cNvPr id="41991" name="Line 9"/>
            <p:cNvSpPr>
              <a:spLocks noChangeShapeType="1"/>
            </p:cNvSpPr>
            <p:nvPr/>
          </p:nvSpPr>
          <p:spPr bwMode="auto">
            <a:xfrm>
              <a:off x="1016" y="2290"/>
              <a:ext cx="0" cy="261"/>
            </a:xfrm>
            <a:prstGeom prst="line">
              <a:avLst/>
            </a:prstGeom>
            <a:noFill/>
            <a:ln w="9525">
              <a:solidFill>
                <a:schemeClr val="tx1"/>
              </a:solidFill>
              <a:round/>
              <a:headEnd/>
              <a:tailEnd/>
            </a:ln>
          </p:spPr>
          <p:txBody>
            <a:bodyPr/>
            <a:lstStyle/>
            <a:p>
              <a:endParaRPr lang="en-US"/>
            </a:p>
          </p:txBody>
        </p:sp>
        <p:sp>
          <p:nvSpPr>
            <p:cNvPr id="41992" name="Line 10"/>
            <p:cNvSpPr>
              <a:spLocks noChangeShapeType="1"/>
            </p:cNvSpPr>
            <p:nvPr/>
          </p:nvSpPr>
          <p:spPr bwMode="auto">
            <a:xfrm>
              <a:off x="2204" y="2290"/>
              <a:ext cx="0" cy="261"/>
            </a:xfrm>
            <a:prstGeom prst="line">
              <a:avLst/>
            </a:prstGeom>
            <a:noFill/>
            <a:ln w="9525">
              <a:solidFill>
                <a:schemeClr val="tx1"/>
              </a:solidFill>
              <a:round/>
              <a:headEnd/>
              <a:tailEnd/>
            </a:ln>
          </p:spPr>
          <p:txBody>
            <a:bodyPr/>
            <a:lstStyle/>
            <a:p>
              <a:endParaRPr lang="en-US"/>
            </a:p>
          </p:txBody>
        </p:sp>
        <p:sp>
          <p:nvSpPr>
            <p:cNvPr id="41993" name="Text Box 11"/>
            <p:cNvSpPr txBox="1">
              <a:spLocks noChangeArrowheads="1"/>
            </p:cNvSpPr>
            <p:nvPr/>
          </p:nvSpPr>
          <p:spPr bwMode="auto">
            <a:xfrm>
              <a:off x="703" y="2519"/>
              <a:ext cx="825" cy="288"/>
            </a:xfrm>
            <a:prstGeom prst="rect">
              <a:avLst/>
            </a:prstGeom>
            <a:noFill/>
            <a:ln w="9525">
              <a:noFill/>
              <a:miter lim="800000"/>
              <a:headEnd/>
              <a:tailEnd/>
            </a:ln>
          </p:spPr>
          <p:txBody>
            <a:bodyPr>
              <a:spAutoFit/>
            </a:bodyPr>
            <a:lstStyle/>
            <a:p>
              <a:r>
                <a:rPr lang="en-US" dirty="0">
                  <a:solidFill>
                    <a:schemeClr val="bg1"/>
                  </a:solidFill>
                  <a:latin typeface="Arial" charset="0"/>
                </a:rPr>
                <a:t>Pretest</a:t>
              </a:r>
            </a:p>
          </p:txBody>
        </p:sp>
        <p:sp>
          <p:nvSpPr>
            <p:cNvPr id="41994" name="Text Box 12"/>
            <p:cNvSpPr txBox="1">
              <a:spLocks noChangeArrowheads="1"/>
            </p:cNvSpPr>
            <p:nvPr/>
          </p:nvSpPr>
          <p:spPr bwMode="auto">
            <a:xfrm>
              <a:off x="1837" y="2519"/>
              <a:ext cx="878" cy="288"/>
            </a:xfrm>
            <a:prstGeom prst="rect">
              <a:avLst/>
            </a:prstGeom>
            <a:noFill/>
            <a:ln w="9525">
              <a:noFill/>
              <a:miter lim="800000"/>
              <a:headEnd/>
              <a:tailEnd/>
            </a:ln>
          </p:spPr>
          <p:txBody>
            <a:bodyPr>
              <a:spAutoFit/>
            </a:bodyPr>
            <a:lstStyle/>
            <a:p>
              <a:r>
                <a:rPr lang="en-US">
                  <a:solidFill>
                    <a:schemeClr val="bg1"/>
                  </a:solidFill>
                  <a:latin typeface="Arial" charset="0"/>
                </a:rPr>
                <a:t>Posttest</a:t>
              </a:r>
            </a:p>
          </p:txBody>
        </p:sp>
        <p:sp>
          <p:nvSpPr>
            <p:cNvPr id="41995" name="Line 13"/>
            <p:cNvSpPr>
              <a:spLocks noChangeShapeType="1"/>
            </p:cNvSpPr>
            <p:nvPr/>
          </p:nvSpPr>
          <p:spPr bwMode="auto">
            <a:xfrm flipV="1">
              <a:off x="993" y="780"/>
              <a:ext cx="1166" cy="900"/>
            </a:xfrm>
            <a:prstGeom prst="line">
              <a:avLst/>
            </a:prstGeom>
            <a:noFill/>
            <a:ln w="9525">
              <a:solidFill>
                <a:srgbClr val="00B0F0"/>
              </a:solidFill>
              <a:round/>
              <a:headEnd/>
              <a:tailEnd/>
            </a:ln>
          </p:spPr>
          <p:txBody>
            <a:bodyPr/>
            <a:lstStyle/>
            <a:p>
              <a:endParaRPr lang="en-US"/>
            </a:p>
          </p:txBody>
        </p:sp>
        <p:sp>
          <p:nvSpPr>
            <p:cNvPr id="41996" name="Line 14"/>
            <p:cNvSpPr>
              <a:spLocks noChangeShapeType="1"/>
            </p:cNvSpPr>
            <p:nvPr/>
          </p:nvSpPr>
          <p:spPr bwMode="auto">
            <a:xfrm flipV="1">
              <a:off x="993" y="1535"/>
              <a:ext cx="1189" cy="406"/>
            </a:xfrm>
            <a:prstGeom prst="line">
              <a:avLst/>
            </a:prstGeom>
            <a:noFill/>
            <a:ln w="9525">
              <a:solidFill>
                <a:srgbClr val="FFFF00"/>
              </a:solidFill>
              <a:prstDash val="dash"/>
              <a:round/>
              <a:headEnd/>
              <a:tailEnd/>
            </a:ln>
          </p:spPr>
          <p:txBody>
            <a:bodyPr/>
            <a:lstStyle/>
            <a:p>
              <a:endParaRPr lang="en-US"/>
            </a:p>
          </p:txBody>
        </p:sp>
        <p:sp>
          <p:nvSpPr>
            <p:cNvPr id="41997" name="Text Box 15"/>
            <p:cNvSpPr txBox="1">
              <a:spLocks noChangeArrowheads="1"/>
            </p:cNvSpPr>
            <p:nvPr/>
          </p:nvSpPr>
          <p:spPr bwMode="auto">
            <a:xfrm>
              <a:off x="1189" y="2931"/>
              <a:ext cx="988" cy="231"/>
            </a:xfrm>
            <a:prstGeom prst="rect">
              <a:avLst/>
            </a:prstGeom>
            <a:noFill/>
            <a:ln w="9525">
              <a:noFill/>
              <a:miter lim="800000"/>
              <a:headEnd/>
              <a:tailEnd/>
            </a:ln>
          </p:spPr>
          <p:txBody>
            <a:bodyPr wrap="none">
              <a:spAutoFit/>
            </a:bodyPr>
            <a:lstStyle/>
            <a:p>
              <a:pPr eaLnBrk="0" hangingPunct="0"/>
              <a:r>
                <a:rPr lang="en-US" sz="1800">
                  <a:solidFill>
                    <a:schemeClr val="bg1"/>
                  </a:solidFill>
                  <a:latin typeface="Arial" charset="0"/>
                </a:rPr>
                <a:t>Control group</a:t>
              </a:r>
            </a:p>
          </p:txBody>
        </p:sp>
        <p:sp>
          <p:nvSpPr>
            <p:cNvPr id="41998" name="Line 16"/>
            <p:cNvSpPr>
              <a:spLocks noChangeShapeType="1"/>
            </p:cNvSpPr>
            <p:nvPr/>
          </p:nvSpPr>
          <p:spPr bwMode="auto">
            <a:xfrm>
              <a:off x="839" y="3067"/>
              <a:ext cx="363" cy="0"/>
            </a:xfrm>
            <a:prstGeom prst="line">
              <a:avLst/>
            </a:prstGeom>
            <a:noFill/>
            <a:ln w="9525">
              <a:solidFill>
                <a:srgbClr val="FFFF00"/>
              </a:solidFill>
              <a:prstDash val="dash"/>
              <a:round/>
              <a:headEnd/>
              <a:tailEnd/>
            </a:ln>
          </p:spPr>
          <p:txBody>
            <a:bodyPr/>
            <a:lstStyle/>
            <a:p>
              <a:endParaRPr lang="en-US"/>
            </a:p>
          </p:txBody>
        </p:sp>
      </p:grpSp>
    </p:spTree>
  </p:cSld>
  <p:clrMapOvr>
    <a:masterClrMapping/>
  </p:clrMapOvr>
  <p:transition>
    <p:fade thruBlk="1"/>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smtClean="0"/>
              <a:t>Possible NECG study outcomes</a:t>
            </a:r>
          </a:p>
        </p:txBody>
      </p:sp>
      <p:sp>
        <p:nvSpPr>
          <p:cNvPr id="43011" name="Rectangle 3"/>
          <p:cNvSpPr>
            <a:spLocks noGrp="1" noChangeArrowheads="1"/>
          </p:cNvSpPr>
          <p:nvPr>
            <p:ph sz="half" idx="1"/>
          </p:nvPr>
        </p:nvSpPr>
        <p:spPr/>
        <p:txBody>
          <a:bodyPr/>
          <a:lstStyle/>
          <a:p>
            <a:r>
              <a:rPr lang="en-US" sz="2400" smtClean="0"/>
              <a:t>Interaction of selection and regression looks like a serious threat here</a:t>
            </a:r>
          </a:p>
          <a:p>
            <a:r>
              <a:rPr lang="en-US" sz="2400" smtClean="0"/>
              <a:t>Selection and maturation probably not a threat here.</a:t>
            </a:r>
          </a:p>
        </p:txBody>
      </p:sp>
      <p:sp>
        <p:nvSpPr>
          <p:cNvPr id="16" name="Footer Placeholder 5"/>
          <p:cNvSpPr>
            <a:spLocks noGrp="1"/>
          </p:cNvSpPr>
          <p:nvPr>
            <p:ph type="ftr" sz="quarter" idx="11"/>
          </p:nvPr>
        </p:nvSpPr>
        <p:spPr/>
        <p:txBody>
          <a:bodyPr/>
          <a:lstStyle/>
          <a:p>
            <a:pPr>
              <a:buNone/>
              <a:defRPr/>
            </a:pPr>
            <a:r>
              <a:rPr lang="en-US" dirty="0"/>
              <a:t>Quasi</a:t>
            </a:r>
          </a:p>
        </p:txBody>
      </p:sp>
      <p:grpSp>
        <p:nvGrpSpPr>
          <p:cNvPr id="2" name="Group 5"/>
          <p:cNvGrpSpPr>
            <a:grpSpLocks/>
          </p:cNvGrpSpPr>
          <p:nvPr/>
        </p:nvGrpSpPr>
        <p:grpSpPr bwMode="auto">
          <a:xfrm>
            <a:off x="5345113" y="1863725"/>
            <a:ext cx="3187700" cy="3797300"/>
            <a:chOff x="567" y="663"/>
            <a:chExt cx="2008" cy="2392"/>
          </a:xfrm>
        </p:grpSpPr>
        <p:grpSp>
          <p:nvGrpSpPr>
            <p:cNvPr id="43015" name="Group 6"/>
            <p:cNvGrpSpPr>
              <a:grpSpLocks/>
            </p:cNvGrpSpPr>
            <p:nvPr/>
          </p:nvGrpSpPr>
          <p:grpSpPr bwMode="auto">
            <a:xfrm>
              <a:off x="567" y="663"/>
              <a:ext cx="1723" cy="1975"/>
              <a:chOff x="567" y="663"/>
              <a:chExt cx="4127" cy="2722"/>
            </a:xfrm>
          </p:grpSpPr>
          <p:sp>
            <p:nvSpPr>
              <p:cNvPr id="43022" name="Line 7"/>
              <p:cNvSpPr>
                <a:spLocks noChangeShapeType="1"/>
              </p:cNvSpPr>
              <p:nvPr/>
            </p:nvSpPr>
            <p:spPr bwMode="auto">
              <a:xfrm>
                <a:off x="567" y="663"/>
                <a:ext cx="0" cy="2722"/>
              </a:xfrm>
              <a:prstGeom prst="line">
                <a:avLst/>
              </a:prstGeom>
              <a:noFill/>
              <a:ln w="9525">
                <a:solidFill>
                  <a:schemeClr val="tx1"/>
                </a:solidFill>
                <a:round/>
                <a:headEnd/>
                <a:tailEnd/>
              </a:ln>
            </p:spPr>
            <p:txBody>
              <a:bodyPr/>
              <a:lstStyle/>
              <a:p>
                <a:endParaRPr lang="en-US"/>
              </a:p>
            </p:txBody>
          </p:sp>
          <p:sp>
            <p:nvSpPr>
              <p:cNvPr id="43023" name="Line 8"/>
              <p:cNvSpPr>
                <a:spLocks noChangeShapeType="1"/>
              </p:cNvSpPr>
              <p:nvPr/>
            </p:nvSpPr>
            <p:spPr bwMode="auto">
              <a:xfrm flipH="1">
                <a:off x="567" y="3385"/>
                <a:ext cx="4127" cy="0"/>
              </a:xfrm>
              <a:prstGeom prst="line">
                <a:avLst/>
              </a:prstGeom>
              <a:noFill/>
              <a:ln w="9525">
                <a:solidFill>
                  <a:schemeClr val="tx1"/>
                </a:solidFill>
                <a:round/>
                <a:headEnd/>
                <a:tailEnd/>
              </a:ln>
            </p:spPr>
            <p:txBody>
              <a:bodyPr/>
              <a:lstStyle/>
              <a:p>
                <a:endParaRPr lang="en-US"/>
              </a:p>
            </p:txBody>
          </p:sp>
        </p:grpSp>
        <p:sp>
          <p:nvSpPr>
            <p:cNvPr id="43016" name="Line 9"/>
            <p:cNvSpPr>
              <a:spLocks noChangeShapeType="1"/>
            </p:cNvSpPr>
            <p:nvPr/>
          </p:nvSpPr>
          <p:spPr bwMode="auto">
            <a:xfrm>
              <a:off x="946" y="2506"/>
              <a:ext cx="0" cy="297"/>
            </a:xfrm>
            <a:prstGeom prst="line">
              <a:avLst/>
            </a:prstGeom>
            <a:noFill/>
            <a:ln w="9525">
              <a:solidFill>
                <a:schemeClr val="tx1"/>
              </a:solidFill>
              <a:round/>
              <a:headEnd/>
              <a:tailEnd/>
            </a:ln>
          </p:spPr>
          <p:txBody>
            <a:bodyPr/>
            <a:lstStyle/>
            <a:p>
              <a:endParaRPr lang="en-US"/>
            </a:p>
          </p:txBody>
        </p:sp>
        <p:sp>
          <p:nvSpPr>
            <p:cNvPr id="43017" name="Line 10"/>
            <p:cNvSpPr>
              <a:spLocks noChangeShapeType="1"/>
            </p:cNvSpPr>
            <p:nvPr/>
          </p:nvSpPr>
          <p:spPr bwMode="auto">
            <a:xfrm>
              <a:off x="1949" y="2506"/>
              <a:ext cx="0" cy="297"/>
            </a:xfrm>
            <a:prstGeom prst="line">
              <a:avLst/>
            </a:prstGeom>
            <a:noFill/>
            <a:ln w="9525">
              <a:solidFill>
                <a:schemeClr val="tx1"/>
              </a:solidFill>
              <a:round/>
              <a:headEnd/>
              <a:tailEnd/>
            </a:ln>
          </p:spPr>
          <p:txBody>
            <a:bodyPr/>
            <a:lstStyle/>
            <a:p>
              <a:endParaRPr lang="en-US"/>
            </a:p>
          </p:txBody>
        </p:sp>
        <p:sp>
          <p:nvSpPr>
            <p:cNvPr id="43018" name="Text Box 11"/>
            <p:cNvSpPr txBox="1">
              <a:spLocks noChangeArrowheads="1"/>
            </p:cNvSpPr>
            <p:nvPr/>
          </p:nvSpPr>
          <p:spPr bwMode="auto">
            <a:xfrm>
              <a:off x="618" y="2767"/>
              <a:ext cx="765" cy="288"/>
            </a:xfrm>
            <a:prstGeom prst="rect">
              <a:avLst/>
            </a:prstGeom>
            <a:noFill/>
            <a:ln w="9525">
              <a:noFill/>
              <a:miter lim="800000"/>
              <a:headEnd/>
              <a:tailEnd/>
            </a:ln>
          </p:spPr>
          <p:txBody>
            <a:bodyPr>
              <a:spAutoFit/>
            </a:bodyPr>
            <a:lstStyle/>
            <a:p>
              <a:r>
                <a:rPr lang="en-US">
                  <a:solidFill>
                    <a:schemeClr val="bg1"/>
                  </a:solidFill>
                  <a:latin typeface="Arial" charset="0"/>
                </a:rPr>
                <a:t>Pretest</a:t>
              </a:r>
            </a:p>
          </p:txBody>
        </p:sp>
        <p:sp>
          <p:nvSpPr>
            <p:cNvPr id="43019" name="Text Box 12"/>
            <p:cNvSpPr txBox="1">
              <a:spLocks noChangeArrowheads="1"/>
            </p:cNvSpPr>
            <p:nvPr/>
          </p:nvSpPr>
          <p:spPr bwMode="auto">
            <a:xfrm>
              <a:off x="1565" y="2767"/>
              <a:ext cx="1010" cy="288"/>
            </a:xfrm>
            <a:prstGeom prst="rect">
              <a:avLst/>
            </a:prstGeom>
            <a:noFill/>
            <a:ln w="9525">
              <a:noFill/>
              <a:miter lim="800000"/>
              <a:headEnd/>
              <a:tailEnd/>
            </a:ln>
          </p:spPr>
          <p:txBody>
            <a:bodyPr>
              <a:spAutoFit/>
            </a:bodyPr>
            <a:lstStyle/>
            <a:p>
              <a:r>
                <a:rPr lang="en-US">
                  <a:solidFill>
                    <a:schemeClr val="bg1"/>
                  </a:solidFill>
                  <a:latin typeface="Arial" charset="0"/>
                </a:rPr>
                <a:t>Posttest</a:t>
              </a:r>
            </a:p>
          </p:txBody>
        </p:sp>
        <p:sp>
          <p:nvSpPr>
            <p:cNvPr id="43020" name="Line 13"/>
            <p:cNvSpPr>
              <a:spLocks noChangeShapeType="1"/>
            </p:cNvSpPr>
            <p:nvPr/>
          </p:nvSpPr>
          <p:spPr bwMode="auto">
            <a:xfrm flipV="1">
              <a:off x="930" y="2341"/>
              <a:ext cx="1042" cy="1"/>
            </a:xfrm>
            <a:prstGeom prst="line">
              <a:avLst/>
            </a:prstGeom>
            <a:noFill/>
            <a:ln w="9525">
              <a:solidFill>
                <a:srgbClr val="FFFF00"/>
              </a:solidFill>
              <a:prstDash val="dash"/>
              <a:round/>
              <a:headEnd/>
              <a:tailEnd/>
            </a:ln>
          </p:spPr>
          <p:txBody>
            <a:bodyPr/>
            <a:lstStyle/>
            <a:p>
              <a:endParaRPr lang="en-US"/>
            </a:p>
          </p:txBody>
        </p:sp>
        <p:sp>
          <p:nvSpPr>
            <p:cNvPr id="43021" name="Line 14"/>
            <p:cNvSpPr>
              <a:spLocks noChangeShapeType="1"/>
            </p:cNvSpPr>
            <p:nvPr/>
          </p:nvSpPr>
          <p:spPr bwMode="auto">
            <a:xfrm>
              <a:off x="931" y="1026"/>
              <a:ext cx="1041" cy="692"/>
            </a:xfrm>
            <a:prstGeom prst="line">
              <a:avLst/>
            </a:prstGeom>
            <a:noFill/>
            <a:ln w="9525">
              <a:solidFill>
                <a:srgbClr val="00B0F0"/>
              </a:solidFill>
              <a:round/>
              <a:headEnd/>
              <a:tailEnd/>
            </a:ln>
          </p:spPr>
          <p:txBody>
            <a:bodyPr/>
            <a:lstStyle/>
            <a:p>
              <a:endParaRPr lang="en-US"/>
            </a:p>
          </p:txBody>
        </p:sp>
      </p:grpSp>
      <p:sp>
        <p:nvSpPr>
          <p:cNvPr id="88079" name="Oval 15"/>
          <p:cNvSpPr>
            <a:spLocks noChangeArrowheads="1"/>
          </p:cNvSpPr>
          <p:nvPr/>
        </p:nvSpPr>
        <p:spPr bwMode="auto">
          <a:xfrm>
            <a:off x="5722938" y="2203450"/>
            <a:ext cx="504825" cy="504825"/>
          </a:xfrm>
          <a:prstGeom prst="ellipse">
            <a:avLst/>
          </a:prstGeom>
          <a:gradFill rotWithShape="1">
            <a:gsLst>
              <a:gs pos="0">
                <a:schemeClr val="bg1">
                  <a:alpha val="0"/>
                </a:schemeClr>
              </a:gs>
              <a:gs pos="100000">
                <a:schemeClr val="bg1">
                  <a:gamma/>
                  <a:shade val="46275"/>
                  <a:invGamma/>
                  <a:alpha val="0"/>
                </a:schemeClr>
              </a:gs>
            </a:gsLst>
            <a:lin ang="5400000" scaled="1"/>
          </a:gradFill>
          <a:ln w="9525">
            <a:solidFill>
              <a:srgbClr val="FF0066"/>
            </a:solidFill>
            <a:round/>
            <a:headEnd/>
            <a:tailEnd/>
          </a:ln>
          <a:effectLst/>
        </p:spPr>
        <p:txBody>
          <a:bodyPr wrap="none" anchor="ctr"/>
          <a:lstStyle/>
          <a:p>
            <a:pPr>
              <a:spcBef>
                <a:spcPct val="20000"/>
              </a:spcBef>
              <a:buClr>
                <a:schemeClr val="tx2"/>
              </a:buClr>
              <a:buSzPct val="70000"/>
              <a:buFont typeface="Wingdings" pitchFamily="2" charset="2"/>
              <a:buChar char="¡"/>
              <a:defRPr/>
            </a:pPr>
            <a:endParaRPr lang="en-US"/>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3" fill="hold" grpId="0" nodeType="clickEffect">
                                  <p:stCondLst>
                                    <p:cond delay="0"/>
                                  </p:stCondLst>
                                  <p:childTnLst>
                                    <p:set>
                                      <p:cBhvr>
                                        <p:cTn id="11" dur="1" fill="hold">
                                          <p:stCondLst>
                                            <p:cond delay="0"/>
                                          </p:stCondLst>
                                        </p:cTn>
                                        <p:tgtEl>
                                          <p:spTgt spid="88079"/>
                                        </p:tgtEl>
                                        <p:attrNameLst>
                                          <p:attrName>style.visibility</p:attrName>
                                        </p:attrNameLst>
                                      </p:cBhvr>
                                      <p:to>
                                        <p:strVal val="visible"/>
                                      </p:to>
                                    </p:set>
                                    <p:anim calcmode="lin" valueType="num">
                                      <p:cBhvr additive="base">
                                        <p:cTn id="12" dur="500" fill="hold"/>
                                        <p:tgtEl>
                                          <p:spTgt spid="88079"/>
                                        </p:tgtEl>
                                        <p:attrNameLst>
                                          <p:attrName>ppt_x</p:attrName>
                                        </p:attrNameLst>
                                      </p:cBhvr>
                                      <p:tavLst>
                                        <p:tav tm="0">
                                          <p:val>
                                            <p:strVal val="1+#ppt_w/2"/>
                                          </p:val>
                                        </p:tav>
                                        <p:tav tm="100000">
                                          <p:val>
                                            <p:strVal val="#ppt_x"/>
                                          </p:val>
                                        </p:tav>
                                      </p:tavLst>
                                    </p:anim>
                                    <p:anim calcmode="lin" valueType="num">
                                      <p:cBhvr additive="base">
                                        <p:cTn id="13" dur="500" fill="hold"/>
                                        <p:tgtEl>
                                          <p:spTgt spid="88079"/>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79"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smtClean="0"/>
              <a:t>Possible NECG study outcomes</a:t>
            </a:r>
          </a:p>
        </p:txBody>
      </p:sp>
      <p:sp>
        <p:nvSpPr>
          <p:cNvPr id="44035" name="Rectangle 3"/>
          <p:cNvSpPr>
            <a:spLocks noGrp="1" noChangeArrowheads="1"/>
          </p:cNvSpPr>
          <p:nvPr>
            <p:ph sz="half" idx="1"/>
          </p:nvPr>
        </p:nvSpPr>
        <p:spPr/>
        <p:txBody>
          <a:bodyPr/>
          <a:lstStyle/>
          <a:p>
            <a:pPr>
              <a:lnSpc>
                <a:spcPct val="90000"/>
              </a:lnSpc>
            </a:pPr>
            <a:r>
              <a:rPr lang="en-US" sz="2400" i="1" smtClean="0"/>
              <a:t>Crossover effect</a:t>
            </a:r>
          </a:p>
          <a:p>
            <a:pPr>
              <a:lnSpc>
                <a:spcPct val="90000"/>
              </a:lnSpc>
            </a:pPr>
            <a:r>
              <a:rPr lang="en-US" sz="2400" smtClean="0"/>
              <a:t>Clearest evidence for an effect of the program of any of these graphs.</a:t>
            </a:r>
          </a:p>
          <a:p>
            <a:pPr>
              <a:lnSpc>
                <a:spcPct val="90000"/>
              </a:lnSpc>
            </a:pPr>
            <a:r>
              <a:rPr lang="en-US" sz="2400" smtClean="0"/>
              <a:t>Selection and instrumentation not a problem – no ceiling or floor effects</a:t>
            </a:r>
          </a:p>
        </p:txBody>
      </p:sp>
      <p:sp>
        <p:nvSpPr>
          <p:cNvPr id="15" name="Footer Placeholder 5"/>
          <p:cNvSpPr>
            <a:spLocks noGrp="1"/>
          </p:cNvSpPr>
          <p:nvPr>
            <p:ph type="ftr" sz="quarter" idx="11"/>
          </p:nvPr>
        </p:nvSpPr>
        <p:spPr/>
        <p:txBody>
          <a:bodyPr/>
          <a:lstStyle/>
          <a:p>
            <a:pPr>
              <a:buNone/>
              <a:defRPr/>
            </a:pPr>
            <a:r>
              <a:rPr lang="en-US" dirty="0"/>
              <a:t>Quasi</a:t>
            </a:r>
          </a:p>
        </p:txBody>
      </p:sp>
      <p:grpSp>
        <p:nvGrpSpPr>
          <p:cNvPr id="44037" name="Group 6"/>
          <p:cNvGrpSpPr>
            <a:grpSpLocks/>
          </p:cNvGrpSpPr>
          <p:nvPr/>
        </p:nvGrpSpPr>
        <p:grpSpPr bwMode="auto">
          <a:xfrm>
            <a:off x="5221288" y="1928813"/>
            <a:ext cx="3311525" cy="3732212"/>
            <a:chOff x="567" y="663"/>
            <a:chExt cx="2086" cy="2351"/>
          </a:xfrm>
        </p:grpSpPr>
        <p:grpSp>
          <p:nvGrpSpPr>
            <p:cNvPr id="44038" name="Group 7"/>
            <p:cNvGrpSpPr>
              <a:grpSpLocks/>
            </p:cNvGrpSpPr>
            <p:nvPr/>
          </p:nvGrpSpPr>
          <p:grpSpPr bwMode="auto">
            <a:xfrm>
              <a:off x="567" y="663"/>
              <a:ext cx="1995" cy="1937"/>
              <a:chOff x="567" y="663"/>
              <a:chExt cx="4127" cy="2722"/>
            </a:xfrm>
          </p:grpSpPr>
          <p:sp>
            <p:nvSpPr>
              <p:cNvPr id="44045" name="Line 8"/>
              <p:cNvSpPr>
                <a:spLocks noChangeShapeType="1"/>
              </p:cNvSpPr>
              <p:nvPr/>
            </p:nvSpPr>
            <p:spPr bwMode="auto">
              <a:xfrm>
                <a:off x="567" y="663"/>
                <a:ext cx="0" cy="2722"/>
              </a:xfrm>
              <a:prstGeom prst="line">
                <a:avLst/>
              </a:prstGeom>
              <a:noFill/>
              <a:ln w="9525">
                <a:solidFill>
                  <a:schemeClr val="tx1"/>
                </a:solidFill>
                <a:round/>
                <a:headEnd/>
                <a:tailEnd/>
              </a:ln>
            </p:spPr>
            <p:txBody>
              <a:bodyPr/>
              <a:lstStyle/>
              <a:p>
                <a:endParaRPr lang="en-US"/>
              </a:p>
            </p:txBody>
          </p:sp>
          <p:sp>
            <p:nvSpPr>
              <p:cNvPr id="44046" name="Line 9"/>
              <p:cNvSpPr>
                <a:spLocks noChangeShapeType="1"/>
              </p:cNvSpPr>
              <p:nvPr/>
            </p:nvSpPr>
            <p:spPr bwMode="auto">
              <a:xfrm flipH="1">
                <a:off x="567" y="3385"/>
                <a:ext cx="4127" cy="0"/>
              </a:xfrm>
              <a:prstGeom prst="line">
                <a:avLst/>
              </a:prstGeom>
              <a:noFill/>
              <a:ln w="9525">
                <a:solidFill>
                  <a:schemeClr val="tx1"/>
                </a:solidFill>
                <a:round/>
                <a:headEnd/>
                <a:tailEnd/>
              </a:ln>
            </p:spPr>
            <p:txBody>
              <a:bodyPr/>
              <a:lstStyle/>
              <a:p>
                <a:endParaRPr lang="en-US"/>
              </a:p>
            </p:txBody>
          </p:sp>
        </p:grpSp>
        <p:sp>
          <p:nvSpPr>
            <p:cNvPr id="44039" name="Line 10"/>
            <p:cNvSpPr>
              <a:spLocks noChangeShapeType="1"/>
            </p:cNvSpPr>
            <p:nvPr/>
          </p:nvSpPr>
          <p:spPr bwMode="auto">
            <a:xfrm>
              <a:off x="1005" y="2470"/>
              <a:ext cx="0" cy="292"/>
            </a:xfrm>
            <a:prstGeom prst="line">
              <a:avLst/>
            </a:prstGeom>
            <a:noFill/>
            <a:ln w="9525">
              <a:solidFill>
                <a:schemeClr val="tx1"/>
              </a:solidFill>
              <a:round/>
              <a:headEnd/>
              <a:tailEnd/>
            </a:ln>
          </p:spPr>
          <p:txBody>
            <a:bodyPr/>
            <a:lstStyle/>
            <a:p>
              <a:endParaRPr lang="en-US"/>
            </a:p>
          </p:txBody>
        </p:sp>
        <p:sp>
          <p:nvSpPr>
            <p:cNvPr id="44040" name="Line 11"/>
            <p:cNvSpPr>
              <a:spLocks noChangeShapeType="1"/>
            </p:cNvSpPr>
            <p:nvPr/>
          </p:nvSpPr>
          <p:spPr bwMode="auto">
            <a:xfrm>
              <a:off x="2168" y="2470"/>
              <a:ext cx="0" cy="292"/>
            </a:xfrm>
            <a:prstGeom prst="line">
              <a:avLst/>
            </a:prstGeom>
            <a:noFill/>
            <a:ln w="9525">
              <a:solidFill>
                <a:schemeClr val="tx1"/>
              </a:solidFill>
              <a:round/>
              <a:headEnd/>
              <a:tailEnd/>
            </a:ln>
          </p:spPr>
          <p:txBody>
            <a:bodyPr/>
            <a:lstStyle/>
            <a:p>
              <a:endParaRPr lang="en-US"/>
            </a:p>
          </p:txBody>
        </p:sp>
        <p:sp>
          <p:nvSpPr>
            <p:cNvPr id="44041" name="Text Box 12"/>
            <p:cNvSpPr txBox="1">
              <a:spLocks noChangeArrowheads="1"/>
            </p:cNvSpPr>
            <p:nvPr/>
          </p:nvSpPr>
          <p:spPr bwMode="auto">
            <a:xfrm>
              <a:off x="657" y="2726"/>
              <a:ext cx="743" cy="288"/>
            </a:xfrm>
            <a:prstGeom prst="rect">
              <a:avLst/>
            </a:prstGeom>
            <a:noFill/>
            <a:ln w="9525">
              <a:noFill/>
              <a:miter lim="800000"/>
              <a:headEnd/>
              <a:tailEnd/>
            </a:ln>
          </p:spPr>
          <p:txBody>
            <a:bodyPr>
              <a:spAutoFit/>
            </a:bodyPr>
            <a:lstStyle/>
            <a:p>
              <a:r>
                <a:rPr lang="en-US" dirty="0">
                  <a:solidFill>
                    <a:schemeClr val="bg1"/>
                  </a:solidFill>
                  <a:latin typeface="Arial" charset="0"/>
                </a:rPr>
                <a:t>Pretest</a:t>
              </a:r>
            </a:p>
          </p:txBody>
        </p:sp>
        <p:sp>
          <p:nvSpPr>
            <p:cNvPr id="44042" name="Text Box 13"/>
            <p:cNvSpPr txBox="1">
              <a:spLocks noChangeArrowheads="1"/>
            </p:cNvSpPr>
            <p:nvPr/>
          </p:nvSpPr>
          <p:spPr bwMode="auto">
            <a:xfrm>
              <a:off x="1807" y="2726"/>
              <a:ext cx="846" cy="288"/>
            </a:xfrm>
            <a:prstGeom prst="rect">
              <a:avLst/>
            </a:prstGeom>
            <a:noFill/>
            <a:ln w="9525">
              <a:noFill/>
              <a:miter lim="800000"/>
              <a:headEnd/>
              <a:tailEnd/>
            </a:ln>
          </p:spPr>
          <p:txBody>
            <a:bodyPr>
              <a:spAutoFit/>
            </a:bodyPr>
            <a:lstStyle/>
            <a:p>
              <a:r>
                <a:rPr lang="en-US">
                  <a:solidFill>
                    <a:schemeClr val="bg1"/>
                  </a:solidFill>
                  <a:latin typeface="Arial" charset="0"/>
                </a:rPr>
                <a:t>Posttest</a:t>
              </a:r>
            </a:p>
          </p:txBody>
        </p:sp>
        <p:sp>
          <p:nvSpPr>
            <p:cNvPr id="44043" name="Line 14"/>
            <p:cNvSpPr>
              <a:spLocks noChangeShapeType="1"/>
            </p:cNvSpPr>
            <p:nvPr/>
          </p:nvSpPr>
          <p:spPr bwMode="auto">
            <a:xfrm flipV="1">
              <a:off x="984" y="1083"/>
              <a:ext cx="1140" cy="1000"/>
            </a:xfrm>
            <a:prstGeom prst="line">
              <a:avLst/>
            </a:prstGeom>
            <a:noFill/>
            <a:ln w="9525">
              <a:solidFill>
                <a:srgbClr val="00B0F0"/>
              </a:solidFill>
              <a:round/>
              <a:headEnd/>
              <a:tailEnd/>
            </a:ln>
          </p:spPr>
          <p:txBody>
            <a:bodyPr/>
            <a:lstStyle/>
            <a:p>
              <a:endParaRPr lang="en-US"/>
            </a:p>
          </p:txBody>
        </p:sp>
        <p:sp>
          <p:nvSpPr>
            <p:cNvPr id="44044" name="Line 15"/>
            <p:cNvSpPr>
              <a:spLocks noChangeShapeType="1"/>
            </p:cNvSpPr>
            <p:nvPr/>
          </p:nvSpPr>
          <p:spPr bwMode="auto">
            <a:xfrm flipV="1">
              <a:off x="961" y="1567"/>
              <a:ext cx="1185" cy="0"/>
            </a:xfrm>
            <a:prstGeom prst="line">
              <a:avLst/>
            </a:prstGeom>
            <a:noFill/>
            <a:ln w="9525">
              <a:solidFill>
                <a:srgbClr val="FFFF00"/>
              </a:solidFill>
              <a:prstDash val="dash"/>
              <a:round/>
              <a:headEnd/>
              <a:tailEnd/>
            </a:ln>
          </p:spPr>
          <p:txBody>
            <a:bodyPr/>
            <a:lstStyle/>
            <a:p>
              <a:endParaRPr lang="en-US"/>
            </a:p>
          </p:txBody>
        </p:sp>
      </p:grpSp>
    </p:spTree>
  </p:cSld>
  <p:clrMapOvr>
    <a:masterClrMapping/>
  </p:clrMapOvr>
  <p:transition>
    <p:fade thruBlk="1"/>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1029"/>
          <p:cNvSpPr>
            <a:spLocks noGrp="1" noChangeArrowheads="1"/>
          </p:cNvSpPr>
          <p:nvPr>
            <p:ph type="title"/>
          </p:nvPr>
        </p:nvSpPr>
        <p:spPr/>
        <p:txBody>
          <a:bodyPr/>
          <a:lstStyle/>
          <a:p>
            <a:r>
              <a:rPr lang="en-US" smtClean="0"/>
              <a:t>Quasi-experiment example</a:t>
            </a:r>
          </a:p>
        </p:txBody>
      </p:sp>
      <p:sp>
        <p:nvSpPr>
          <p:cNvPr id="45059" name="Rectangle 1030"/>
          <p:cNvSpPr>
            <a:spLocks noGrp="1" noChangeArrowheads="1"/>
          </p:cNvSpPr>
          <p:nvPr>
            <p:ph sz="half" idx="1"/>
          </p:nvPr>
        </p:nvSpPr>
        <p:spPr/>
        <p:txBody>
          <a:bodyPr/>
          <a:lstStyle/>
          <a:p>
            <a:pPr>
              <a:lnSpc>
                <a:spcPct val="90000"/>
              </a:lnSpc>
            </a:pPr>
            <a:r>
              <a:rPr lang="en-US" sz="2500" smtClean="0"/>
              <a:t>Langer &amp; Rudin (1976)</a:t>
            </a:r>
          </a:p>
          <a:p>
            <a:pPr>
              <a:lnSpc>
                <a:spcPct val="90000"/>
              </a:lnSpc>
            </a:pPr>
            <a:r>
              <a:rPr lang="en-US" sz="2500" smtClean="0"/>
              <a:t>Research conducted in retirement home.</a:t>
            </a:r>
          </a:p>
        </p:txBody>
      </p:sp>
      <p:sp>
        <p:nvSpPr>
          <p:cNvPr id="45060" name="Rectangle 1031"/>
          <p:cNvSpPr>
            <a:spLocks noGrp="1" noChangeArrowheads="1"/>
          </p:cNvSpPr>
          <p:nvPr>
            <p:ph sz="half" idx="2"/>
          </p:nvPr>
        </p:nvSpPr>
        <p:spPr/>
        <p:txBody>
          <a:bodyPr/>
          <a:lstStyle/>
          <a:p>
            <a:r>
              <a:rPr lang="en-US" sz="2500" smtClean="0"/>
              <a:t>Residents on one floor given more control over their daily lives</a:t>
            </a:r>
          </a:p>
          <a:p>
            <a:r>
              <a:rPr lang="en-US" sz="2500" smtClean="0"/>
              <a:t>Residents of another floor given same interaction with staff, but no increased control.</a:t>
            </a:r>
          </a:p>
          <a:p>
            <a:endParaRPr lang="en-US" sz="2500" smtClean="0"/>
          </a:p>
        </p:txBody>
      </p:sp>
      <p:sp>
        <p:nvSpPr>
          <p:cNvPr id="6" name="Footer Placeholder 5"/>
          <p:cNvSpPr>
            <a:spLocks noGrp="1"/>
          </p:cNvSpPr>
          <p:nvPr>
            <p:ph type="ftr" sz="quarter" idx="11"/>
          </p:nvPr>
        </p:nvSpPr>
        <p:spPr/>
        <p:txBody>
          <a:bodyPr/>
          <a:lstStyle/>
          <a:p>
            <a:pPr>
              <a:buNone/>
              <a:defRPr/>
            </a:pPr>
            <a:r>
              <a:rPr lang="en-US" dirty="0"/>
              <a:t>Quasi</a:t>
            </a:r>
          </a:p>
        </p:txBody>
      </p:sp>
    </p:spTree>
  </p:cSld>
  <p:clrMapOvr>
    <a:masterClrMapping/>
  </p:clrMapOvr>
  <p:transition>
    <p:fade thruBlk="1"/>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sz="3200" smtClean="0"/>
              <a:t>Langer &amp; Rudin (1976) – Measures</a:t>
            </a:r>
          </a:p>
        </p:txBody>
      </p:sp>
      <p:sp>
        <p:nvSpPr>
          <p:cNvPr id="46083" name="Rectangle 3"/>
          <p:cNvSpPr>
            <a:spLocks noGrp="1" noChangeArrowheads="1"/>
          </p:cNvSpPr>
          <p:nvPr>
            <p:ph sz="half" idx="1"/>
          </p:nvPr>
        </p:nvSpPr>
        <p:spPr/>
        <p:txBody>
          <a:bodyPr/>
          <a:lstStyle/>
          <a:p>
            <a:r>
              <a:rPr lang="en-US" sz="2400" i="1" smtClean="0"/>
              <a:t>Ratings</a:t>
            </a:r>
          </a:p>
          <a:p>
            <a:pPr lvl="1"/>
            <a:r>
              <a:rPr lang="en-US" sz="2000" smtClean="0"/>
              <a:t>Self-report of feeling of control from residents</a:t>
            </a:r>
          </a:p>
          <a:p>
            <a:pPr lvl="1"/>
            <a:r>
              <a:rPr lang="en-US" sz="2000" smtClean="0"/>
              <a:t>Staff assessments of mental &amp; physical well-being, by ‘blind’ assessors</a:t>
            </a:r>
          </a:p>
        </p:txBody>
      </p:sp>
      <p:sp>
        <p:nvSpPr>
          <p:cNvPr id="46084" name="Rectangle 4"/>
          <p:cNvSpPr>
            <a:spLocks noGrp="1" noChangeArrowheads="1"/>
          </p:cNvSpPr>
          <p:nvPr>
            <p:ph sz="half" idx="2"/>
          </p:nvPr>
        </p:nvSpPr>
        <p:spPr/>
        <p:txBody>
          <a:bodyPr/>
          <a:lstStyle/>
          <a:p>
            <a:r>
              <a:rPr lang="en-US" sz="2400" i="1" dirty="0" smtClean="0"/>
              <a:t>Objective measures </a:t>
            </a:r>
          </a:p>
          <a:p>
            <a:pPr lvl="1"/>
            <a:r>
              <a:rPr lang="en-US" sz="2000" dirty="0" smtClean="0"/>
              <a:t>record of movie attendance</a:t>
            </a:r>
          </a:p>
          <a:p>
            <a:pPr lvl="1"/>
            <a:r>
              <a:rPr lang="en-US" sz="2000" dirty="0" smtClean="0"/>
              <a:t>participation in “Guess how many jelly-beans” contest on each floor</a:t>
            </a:r>
          </a:p>
          <a:p>
            <a:endParaRPr lang="en-US" sz="2400" dirty="0" smtClean="0"/>
          </a:p>
        </p:txBody>
      </p:sp>
      <p:sp>
        <p:nvSpPr>
          <p:cNvPr id="6" name="Footer Placeholder 5"/>
          <p:cNvSpPr>
            <a:spLocks noGrp="1"/>
          </p:cNvSpPr>
          <p:nvPr>
            <p:ph type="ftr" sz="quarter" idx="11"/>
          </p:nvPr>
        </p:nvSpPr>
        <p:spPr/>
        <p:txBody>
          <a:bodyPr/>
          <a:lstStyle/>
          <a:p>
            <a:pPr>
              <a:buNone/>
              <a:defRPr/>
            </a:pPr>
            <a:r>
              <a:rPr lang="en-US" dirty="0"/>
              <a:t>Quasi</a:t>
            </a:r>
          </a:p>
        </p:txBody>
      </p:sp>
    </p:spTree>
  </p:cSld>
  <p:clrMapOvr>
    <a:masterClrMapping/>
  </p:clrMapOvr>
  <p:transition>
    <p:fade thruBlk="1"/>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5"/>
          <p:cNvSpPr>
            <a:spLocks noGrp="1" noChangeArrowheads="1"/>
          </p:cNvSpPr>
          <p:nvPr>
            <p:ph type="title"/>
          </p:nvPr>
        </p:nvSpPr>
        <p:spPr/>
        <p:txBody>
          <a:bodyPr/>
          <a:lstStyle/>
          <a:p>
            <a:r>
              <a:rPr lang="en-US" smtClean="0"/>
              <a:t>L &amp; R (1976) – limits on control</a:t>
            </a:r>
          </a:p>
        </p:txBody>
      </p:sp>
      <p:sp>
        <p:nvSpPr>
          <p:cNvPr id="47107" name="Rectangle 6"/>
          <p:cNvSpPr>
            <a:spLocks noGrp="1" noChangeArrowheads="1"/>
          </p:cNvSpPr>
          <p:nvPr>
            <p:ph sz="half" idx="1"/>
          </p:nvPr>
        </p:nvSpPr>
        <p:spPr/>
        <p:txBody>
          <a:bodyPr/>
          <a:lstStyle/>
          <a:p>
            <a:r>
              <a:rPr lang="en-US" sz="2400" smtClean="0"/>
              <a:t>L &amp; R had no control over</a:t>
            </a:r>
          </a:p>
        </p:txBody>
      </p:sp>
      <p:sp>
        <p:nvSpPr>
          <p:cNvPr id="47108" name="Rectangle 7"/>
          <p:cNvSpPr>
            <a:spLocks noGrp="1" noChangeArrowheads="1"/>
          </p:cNvSpPr>
          <p:nvPr>
            <p:ph sz="half" idx="2"/>
          </p:nvPr>
        </p:nvSpPr>
        <p:spPr/>
        <p:txBody>
          <a:bodyPr/>
          <a:lstStyle/>
          <a:p>
            <a:r>
              <a:rPr lang="en-US" sz="2400" smtClean="0"/>
              <a:t>who entered the home</a:t>
            </a:r>
          </a:p>
          <a:p>
            <a:r>
              <a:rPr lang="en-US" sz="2400" smtClean="0"/>
              <a:t>who was assigned to either floor.</a:t>
            </a:r>
          </a:p>
          <a:p>
            <a:r>
              <a:rPr lang="en-US" sz="2400" smtClean="0"/>
              <a:t>no control over staff hiring or firing / resigning.</a:t>
            </a:r>
          </a:p>
        </p:txBody>
      </p:sp>
      <p:sp>
        <p:nvSpPr>
          <p:cNvPr id="6" name="Footer Placeholder 5"/>
          <p:cNvSpPr>
            <a:spLocks noGrp="1"/>
          </p:cNvSpPr>
          <p:nvPr>
            <p:ph type="ftr" sz="quarter" idx="11"/>
          </p:nvPr>
        </p:nvSpPr>
        <p:spPr/>
        <p:txBody>
          <a:bodyPr/>
          <a:lstStyle/>
          <a:p>
            <a:pPr>
              <a:buNone/>
              <a:defRPr/>
            </a:pPr>
            <a:r>
              <a:rPr lang="en-US" dirty="0"/>
              <a:t>Quasi</a:t>
            </a:r>
          </a:p>
        </p:txBody>
      </p:sp>
    </p:spTree>
  </p:cSld>
  <p:clrMapOvr>
    <a:masterClrMapping/>
  </p:clrMapOvr>
  <p:transition>
    <p:fade thruBlk="1"/>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5"/>
          <p:cNvSpPr>
            <a:spLocks noGrp="1" noChangeArrowheads="1"/>
          </p:cNvSpPr>
          <p:nvPr>
            <p:ph type="title"/>
          </p:nvPr>
        </p:nvSpPr>
        <p:spPr/>
        <p:txBody>
          <a:bodyPr/>
          <a:lstStyle/>
          <a:p>
            <a:r>
              <a:rPr lang="en-US" smtClean="0"/>
              <a:t>L &amp; R (1976) – Possible Problems</a:t>
            </a:r>
          </a:p>
        </p:txBody>
      </p:sp>
      <p:sp>
        <p:nvSpPr>
          <p:cNvPr id="48131" name="Rectangle 6"/>
          <p:cNvSpPr>
            <a:spLocks noGrp="1" noChangeArrowheads="1"/>
          </p:cNvSpPr>
          <p:nvPr>
            <p:ph sz="half" idx="1"/>
          </p:nvPr>
        </p:nvSpPr>
        <p:spPr/>
        <p:txBody>
          <a:bodyPr/>
          <a:lstStyle/>
          <a:p>
            <a:r>
              <a:rPr lang="en-US" sz="2400" smtClean="0"/>
              <a:t>Interaction of Selection and Maturation</a:t>
            </a:r>
          </a:p>
          <a:p>
            <a:pPr lvl="1"/>
            <a:r>
              <a:rPr lang="en-US" sz="2100" smtClean="0"/>
              <a:t>even if groups have similar pretest scores, they may differ on things pretest didn’t measure</a:t>
            </a:r>
            <a:endParaRPr lang="en-US" sz="2000" smtClean="0"/>
          </a:p>
        </p:txBody>
      </p:sp>
      <p:sp>
        <p:nvSpPr>
          <p:cNvPr id="48132" name="Rectangle 7"/>
          <p:cNvSpPr>
            <a:spLocks noGrp="1" noChangeArrowheads="1"/>
          </p:cNvSpPr>
          <p:nvPr>
            <p:ph sz="half" idx="2"/>
          </p:nvPr>
        </p:nvSpPr>
        <p:spPr/>
        <p:txBody>
          <a:bodyPr/>
          <a:lstStyle/>
          <a:p>
            <a:r>
              <a:rPr lang="en-US" sz="2400" dirty="0" smtClean="0"/>
              <a:t>probably </a:t>
            </a:r>
            <a:r>
              <a:rPr lang="en-US" sz="2400" i="1" dirty="0" smtClean="0"/>
              <a:t>not</a:t>
            </a:r>
            <a:r>
              <a:rPr lang="en-US" sz="2400" dirty="0" smtClean="0"/>
              <a:t> a problem here – people on both floors had similar SES</a:t>
            </a:r>
          </a:p>
          <a:p>
            <a:r>
              <a:rPr lang="en-US" sz="2400" dirty="0" smtClean="0"/>
              <a:t>assigned to floors randomly, not by health status.</a:t>
            </a:r>
          </a:p>
        </p:txBody>
      </p:sp>
      <p:sp>
        <p:nvSpPr>
          <p:cNvPr id="6" name="Footer Placeholder 5"/>
          <p:cNvSpPr>
            <a:spLocks noGrp="1"/>
          </p:cNvSpPr>
          <p:nvPr>
            <p:ph type="ftr" sz="quarter" idx="11"/>
          </p:nvPr>
        </p:nvSpPr>
        <p:spPr/>
        <p:txBody>
          <a:bodyPr/>
          <a:lstStyle/>
          <a:p>
            <a:pPr>
              <a:buNone/>
              <a:defRPr/>
            </a:pPr>
            <a:r>
              <a:rPr lang="en-US" dirty="0"/>
              <a:t>Quasi</a:t>
            </a:r>
          </a:p>
        </p:txBody>
      </p:sp>
    </p:spTree>
  </p:cSld>
  <p:clrMapOvr>
    <a:masterClrMapping/>
  </p:clrMapOvr>
  <p:transition>
    <p:fade thruBlk="1"/>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5"/>
          <p:cNvSpPr>
            <a:spLocks noGrp="1" noChangeArrowheads="1"/>
          </p:cNvSpPr>
          <p:nvPr>
            <p:ph type="title"/>
          </p:nvPr>
        </p:nvSpPr>
        <p:spPr/>
        <p:txBody>
          <a:bodyPr/>
          <a:lstStyle/>
          <a:p>
            <a:r>
              <a:rPr lang="en-US" smtClean="0"/>
              <a:t>L &amp; R (1976) – Possible Problems</a:t>
            </a:r>
          </a:p>
        </p:txBody>
      </p:sp>
      <p:sp>
        <p:nvSpPr>
          <p:cNvPr id="49155" name="Rectangle 6"/>
          <p:cNvSpPr>
            <a:spLocks noGrp="1" noChangeArrowheads="1"/>
          </p:cNvSpPr>
          <p:nvPr>
            <p:ph sz="half" idx="1"/>
          </p:nvPr>
        </p:nvSpPr>
        <p:spPr/>
        <p:txBody>
          <a:bodyPr/>
          <a:lstStyle/>
          <a:p>
            <a:pPr>
              <a:lnSpc>
                <a:spcPct val="90000"/>
              </a:lnSpc>
            </a:pPr>
            <a:r>
              <a:rPr lang="en-US" sz="2400" smtClean="0"/>
              <a:t>Selection and history</a:t>
            </a:r>
            <a:endParaRPr lang="en-US" sz="2400" i="1" smtClean="0">
              <a:solidFill>
                <a:srgbClr val="FF0066"/>
              </a:solidFill>
            </a:endParaRPr>
          </a:p>
        </p:txBody>
      </p:sp>
      <p:sp>
        <p:nvSpPr>
          <p:cNvPr id="49156" name="Rectangle 7"/>
          <p:cNvSpPr>
            <a:spLocks noGrp="1" noChangeArrowheads="1"/>
          </p:cNvSpPr>
          <p:nvPr>
            <p:ph sz="half" idx="2"/>
          </p:nvPr>
        </p:nvSpPr>
        <p:spPr/>
        <p:txBody>
          <a:bodyPr/>
          <a:lstStyle/>
          <a:p>
            <a:r>
              <a:rPr lang="en-US" sz="2400" smtClean="0"/>
              <a:t>suppose a popular (or unpopular) nurse left one of the floors during the study. That might influence well-being.</a:t>
            </a:r>
          </a:p>
          <a:p>
            <a:r>
              <a:rPr lang="en-US" sz="2400" i="1" smtClean="0"/>
              <a:t>L &amp; R did not address this issue.</a:t>
            </a:r>
          </a:p>
          <a:p>
            <a:endParaRPr lang="en-US" sz="2400" smtClean="0"/>
          </a:p>
        </p:txBody>
      </p:sp>
      <p:sp>
        <p:nvSpPr>
          <p:cNvPr id="6" name="Footer Placeholder 5"/>
          <p:cNvSpPr>
            <a:spLocks noGrp="1"/>
          </p:cNvSpPr>
          <p:nvPr>
            <p:ph type="ftr" sz="quarter" idx="11"/>
          </p:nvPr>
        </p:nvSpPr>
        <p:spPr/>
        <p:txBody>
          <a:bodyPr/>
          <a:lstStyle/>
          <a:p>
            <a:pPr>
              <a:buNone/>
              <a:defRPr/>
            </a:pPr>
            <a:r>
              <a:rPr lang="en-US" dirty="0"/>
              <a:t>Quasi</a:t>
            </a:r>
          </a:p>
        </p:txBody>
      </p:sp>
    </p:spTree>
  </p:cSld>
  <p:clrMapOvr>
    <a:masterClrMapping/>
  </p:clrMapOvr>
  <p:transition>
    <p:fade thruBlk="1"/>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smtClean="0"/>
              <a:t>L &amp; R (1976) – Possible Problems</a:t>
            </a:r>
          </a:p>
        </p:txBody>
      </p:sp>
      <p:sp>
        <p:nvSpPr>
          <p:cNvPr id="50179" name="Rectangle 3"/>
          <p:cNvSpPr>
            <a:spLocks noGrp="1" noChangeArrowheads="1"/>
          </p:cNvSpPr>
          <p:nvPr>
            <p:ph sz="half" idx="1"/>
          </p:nvPr>
        </p:nvSpPr>
        <p:spPr/>
        <p:txBody>
          <a:bodyPr/>
          <a:lstStyle/>
          <a:p>
            <a:r>
              <a:rPr lang="en-US" sz="2400" dirty="0" smtClean="0"/>
              <a:t>Selection </a:t>
            </a:r>
            <a:r>
              <a:rPr lang="en-US" sz="2400" dirty="0" smtClean="0"/>
              <a:t>and instrumentation</a:t>
            </a:r>
            <a:endParaRPr lang="en-US" sz="2400" i="1" dirty="0" smtClean="0">
              <a:solidFill>
                <a:srgbClr val="FF0066"/>
              </a:solidFill>
            </a:endParaRPr>
          </a:p>
        </p:txBody>
      </p:sp>
      <p:sp>
        <p:nvSpPr>
          <p:cNvPr id="50180" name="Rectangle 4"/>
          <p:cNvSpPr>
            <a:spLocks noGrp="1" noChangeArrowheads="1"/>
          </p:cNvSpPr>
          <p:nvPr>
            <p:ph sz="half" idx="2"/>
          </p:nvPr>
        </p:nvSpPr>
        <p:spPr/>
        <p:txBody>
          <a:bodyPr/>
          <a:lstStyle/>
          <a:p>
            <a:r>
              <a:rPr lang="en-US" sz="2500" smtClean="0"/>
              <a:t>did one group show ceiling or floor effects?</a:t>
            </a:r>
          </a:p>
          <a:p>
            <a:r>
              <a:rPr lang="en-US" sz="2500" i="1" smtClean="0"/>
              <a:t>L &amp; R say, no.</a:t>
            </a:r>
          </a:p>
          <a:p>
            <a:endParaRPr lang="en-US" sz="2500" i="1" smtClean="0"/>
          </a:p>
          <a:p>
            <a:endParaRPr lang="en-US" sz="2500" smtClean="0"/>
          </a:p>
        </p:txBody>
      </p:sp>
      <p:sp>
        <p:nvSpPr>
          <p:cNvPr id="6" name="Footer Placeholder 5"/>
          <p:cNvSpPr>
            <a:spLocks noGrp="1"/>
          </p:cNvSpPr>
          <p:nvPr>
            <p:ph type="ftr" sz="quarter" idx="11"/>
          </p:nvPr>
        </p:nvSpPr>
        <p:spPr/>
        <p:txBody>
          <a:bodyPr/>
          <a:lstStyle/>
          <a:p>
            <a:pPr>
              <a:buNone/>
              <a:defRPr/>
            </a:pPr>
            <a:r>
              <a:rPr lang="en-US" dirty="0"/>
              <a:t>Quasi</a:t>
            </a:r>
          </a:p>
        </p:txBody>
      </p:sp>
    </p:spTree>
  </p:cSld>
  <p:clrMapOvr>
    <a:masterClrMapping/>
  </p:clrMapOvr>
  <p:transition>
    <p:fade thruBlk="1"/>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smtClean="0"/>
              <a:t>L &amp; R (1976) – Possible Problems</a:t>
            </a:r>
          </a:p>
        </p:txBody>
      </p:sp>
      <p:sp>
        <p:nvSpPr>
          <p:cNvPr id="51203" name="Rectangle 3"/>
          <p:cNvSpPr>
            <a:spLocks noGrp="1" noChangeArrowheads="1"/>
          </p:cNvSpPr>
          <p:nvPr>
            <p:ph sz="half" idx="1"/>
          </p:nvPr>
        </p:nvSpPr>
        <p:spPr/>
        <p:txBody>
          <a:bodyPr/>
          <a:lstStyle/>
          <a:p>
            <a:pPr>
              <a:lnSpc>
                <a:spcPct val="90000"/>
              </a:lnSpc>
            </a:pPr>
            <a:r>
              <a:rPr lang="en-US" sz="2400" dirty="0" smtClean="0"/>
              <a:t>Regression</a:t>
            </a:r>
            <a:endParaRPr lang="en-US" sz="2400" i="1" dirty="0" smtClean="0">
              <a:solidFill>
                <a:srgbClr val="FF0066"/>
              </a:solidFill>
            </a:endParaRPr>
          </a:p>
        </p:txBody>
      </p:sp>
      <p:sp>
        <p:nvSpPr>
          <p:cNvPr id="51204" name="Rectangle 4"/>
          <p:cNvSpPr>
            <a:spLocks noGrp="1" noChangeArrowheads="1"/>
          </p:cNvSpPr>
          <p:nvPr>
            <p:ph sz="half" idx="2"/>
          </p:nvPr>
        </p:nvSpPr>
        <p:spPr/>
        <p:txBody>
          <a:bodyPr/>
          <a:lstStyle/>
          <a:p>
            <a:r>
              <a:rPr lang="en-US" sz="2500" smtClean="0"/>
              <a:t>were one group’s pretest scores more extreme than the others?</a:t>
            </a:r>
          </a:p>
          <a:p>
            <a:r>
              <a:rPr lang="en-US" sz="2500" i="1" smtClean="0"/>
              <a:t>L &amp; R say, no.</a:t>
            </a:r>
          </a:p>
          <a:p>
            <a:endParaRPr lang="en-US" sz="2500" smtClean="0"/>
          </a:p>
        </p:txBody>
      </p:sp>
      <p:sp>
        <p:nvSpPr>
          <p:cNvPr id="6" name="Footer Placeholder 5"/>
          <p:cNvSpPr>
            <a:spLocks noGrp="1"/>
          </p:cNvSpPr>
          <p:nvPr>
            <p:ph type="ftr" sz="quarter" idx="11"/>
          </p:nvPr>
        </p:nvSpPr>
        <p:spPr/>
        <p:txBody>
          <a:bodyPr/>
          <a:lstStyle/>
          <a:p>
            <a:pPr>
              <a:defRPr/>
            </a:pPr>
            <a:r>
              <a:rPr lang="en-US"/>
              <a:t>Quasi</a:t>
            </a:r>
          </a:p>
        </p:txBody>
      </p:sp>
    </p:spTree>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sz="3200" smtClean="0"/>
              <a:t>Threats to validity controlled by true experiments</a:t>
            </a:r>
          </a:p>
        </p:txBody>
      </p:sp>
      <p:sp>
        <p:nvSpPr>
          <p:cNvPr id="6147" name="Rectangle 3"/>
          <p:cNvSpPr>
            <a:spLocks noGrp="1" noChangeArrowheads="1"/>
          </p:cNvSpPr>
          <p:nvPr>
            <p:ph sz="half" idx="1"/>
          </p:nvPr>
        </p:nvSpPr>
        <p:spPr/>
        <p:txBody>
          <a:bodyPr/>
          <a:lstStyle/>
          <a:p>
            <a:r>
              <a:rPr lang="en-US" sz="2500" dirty="0" smtClean="0"/>
              <a:t>Testing</a:t>
            </a:r>
            <a:endParaRPr lang="en-US" sz="2500" dirty="0" smtClean="0"/>
          </a:p>
        </p:txBody>
      </p:sp>
      <p:sp>
        <p:nvSpPr>
          <p:cNvPr id="6148" name="Rectangle 4"/>
          <p:cNvSpPr>
            <a:spLocks noGrp="1" noChangeArrowheads="1"/>
          </p:cNvSpPr>
          <p:nvPr>
            <p:ph sz="half" idx="2"/>
          </p:nvPr>
        </p:nvSpPr>
        <p:spPr/>
        <p:txBody>
          <a:bodyPr/>
          <a:lstStyle/>
          <a:p>
            <a:r>
              <a:rPr lang="en-US" sz="2500" smtClean="0"/>
              <a:t>improvement due to practice on a test (familiarity with procedure, or with testers expectations)</a:t>
            </a:r>
          </a:p>
        </p:txBody>
      </p:sp>
      <p:sp>
        <p:nvSpPr>
          <p:cNvPr id="6" name="Footer Placeholder 5"/>
          <p:cNvSpPr>
            <a:spLocks noGrp="1"/>
          </p:cNvSpPr>
          <p:nvPr>
            <p:ph type="ftr" sz="quarter" idx="11"/>
          </p:nvPr>
        </p:nvSpPr>
        <p:spPr/>
        <p:txBody>
          <a:bodyPr/>
          <a:lstStyle/>
          <a:p>
            <a:pPr>
              <a:defRPr/>
            </a:pPr>
            <a:r>
              <a:rPr lang="en-US"/>
              <a:t>Quasi</a:t>
            </a:r>
          </a:p>
        </p:txBody>
      </p:sp>
    </p:spTree>
  </p:cSld>
  <p:clrMapOvr>
    <a:masterClrMapping/>
  </p:clrMapOvr>
  <p:transition>
    <p:fade thruBlk="1"/>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5"/>
          <p:cNvSpPr>
            <a:spLocks noGrp="1" noChangeArrowheads="1"/>
          </p:cNvSpPr>
          <p:nvPr>
            <p:ph type="title"/>
          </p:nvPr>
        </p:nvSpPr>
        <p:spPr/>
        <p:txBody>
          <a:bodyPr/>
          <a:lstStyle/>
          <a:p>
            <a:r>
              <a:rPr lang="en-US" smtClean="0"/>
              <a:t>L &amp; R (1976) – Possible Problems</a:t>
            </a:r>
          </a:p>
        </p:txBody>
      </p:sp>
      <p:sp>
        <p:nvSpPr>
          <p:cNvPr id="52227" name="Rectangle 6"/>
          <p:cNvSpPr>
            <a:spLocks noGrp="1" noChangeArrowheads="1"/>
          </p:cNvSpPr>
          <p:nvPr>
            <p:ph sz="half" idx="1"/>
          </p:nvPr>
        </p:nvSpPr>
        <p:spPr/>
        <p:txBody>
          <a:bodyPr/>
          <a:lstStyle/>
          <a:p>
            <a:pPr>
              <a:lnSpc>
                <a:spcPct val="90000"/>
              </a:lnSpc>
            </a:pPr>
            <a:r>
              <a:rPr lang="en-US" sz="2400" dirty="0" smtClean="0"/>
              <a:t>Observer </a:t>
            </a:r>
            <a:r>
              <a:rPr lang="en-US" sz="2400" dirty="0" smtClean="0"/>
              <a:t>bias and Contamination</a:t>
            </a:r>
          </a:p>
        </p:txBody>
      </p:sp>
      <p:sp>
        <p:nvSpPr>
          <p:cNvPr id="52228" name="Rectangle 7"/>
          <p:cNvSpPr>
            <a:spLocks noGrp="1" noChangeArrowheads="1"/>
          </p:cNvSpPr>
          <p:nvPr>
            <p:ph sz="half" idx="2"/>
          </p:nvPr>
        </p:nvSpPr>
        <p:spPr/>
        <p:txBody>
          <a:bodyPr/>
          <a:lstStyle/>
          <a:p>
            <a:r>
              <a:rPr lang="en-US" sz="2400" smtClean="0"/>
              <a:t>observers in the L &amp; R study were not aware of the hypothesis.</a:t>
            </a:r>
          </a:p>
          <a:p>
            <a:r>
              <a:rPr lang="en-US" sz="2400" i="1" smtClean="0"/>
              <a:t>L &amp; R reported there was little communication between floors</a:t>
            </a:r>
            <a:r>
              <a:rPr lang="en-US" sz="2400" smtClean="0"/>
              <a:t>.</a:t>
            </a:r>
          </a:p>
        </p:txBody>
      </p:sp>
      <p:sp>
        <p:nvSpPr>
          <p:cNvPr id="6" name="Footer Placeholder 5"/>
          <p:cNvSpPr>
            <a:spLocks noGrp="1"/>
          </p:cNvSpPr>
          <p:nvPr>
            <p:ph type="ftr" sz="quarter" idx="11"/>
          </p:nvPr>
        </p:nvSpPr>
        <p:spPr/>
        <p:txBody>
          <a:bodyPr/>
          <a:lstStyle/>
          <a:p>
            <a:pPr>
              <a:buNone/>
              <a:defRPr/>
            </a:pPr>
            <a:r>
              <a:rPr lang="en-US" dirty="0" smtClean="0"/>
              <a:t>Quasi</a:t>
            </a:r>
            <a:endParaRPr lang="en-US" dirty="0"/>
          </a:p>
        </p:txBody>
      </p:sp>
    </p:spTree>
  </p:cSld>
  <p:clrMapOvr>
    <a:masterClrMapping/>
  </p:clrMapOvr>
  <p:transition>
    <p:fade thruBlk="1"/>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smtClean="0"/>
              <a:t>L &amp; R (1976) – Possible Problems</a:t>
            </a:r>
          </a:p>
        </p:txBody>
      </p:sp>
      <p:sp>
        <p:nvSpPr>
          <p:cNvPr id="53251" name="Rectangle 3"/>
          <p:cNvSpPr>
            <a:spLocks noGrp="1" noChangeArrowheads="1"/>
          </p:cNvSpPr>
          <p:nvPr>
            <p:ph sz="half" idx="1"/>
          </p:nvPr>
        </p:nvSpPr>
        <p:spPr/>
        <p:txBody>
          <a:bodyPr/>
          <a:lstStyle/>
          <a:p>
            <a:r>
              <a:rPr lang="en-US" sz="2500" dirty="0" smtClean="0"/>
              <a:t>Hawthorne </a:t>
            </a:r>
            <a:r>
              <a:rPr lang="en-US" sz="2500" dirty="0" smtClean="0"/>
              <a:t>Effect</a:t>
            </a:r>
          </a:p>
        </p:txBody>
      </p:sp>
      <p:sp>
        <p:nvSpPr>
          <p:cNvPr id="53252" name="Rectangle 4"/>
          <p:cNvSpPr>
            <a:spLocks noGrp="1" noChangeArrowheads="1"/>
          </p:cNvSpPr>
          <p:nvPr>
            <p:ph sz="half" idx="2"/>
          </p:nvPr>
        </p:nvSpPr>
        <p:spPr/>
        <p:txBody>
          <a:bodyPr/>
          <a:lstStyle/>
          <a:p>
            <a:r>
              <a:rPr lang="en-US" sz="2500" smtClean="0"/>
              <a:t>cannot be ruled out, but </a:t>
            </a:r>
            <a:r>
              <a:rPr lang="en-US" sz="2500" i="1" smtClean="0"/>
              <a:t>L &amp; R took care to give both floors same attention</a:t>
            </a:r>
            <a:r>
              <a:rPr lang="en-US" sz="2500" smtClean="0"/>
              <a:t>.</a:t>
            </a:r>
          </a:p>
          <a:p>
            <a:r>
              <a:rPr lang="en-US" sz="2500" smtClean="0"/>
              <a:t>Message varied between floors, but “face time” was the same. </a:t>
            </a:r>
          </a:p>
        </p:txBody>
      </p:sp>
      <p:sp>
        <p:nvSpPr>
          <p:cNvPr id="6" name="Footer Placeholder 5"/>
          <p:cNvSpPr>
            <a:spLocks noGrp="1"/>
          </p:cNvSpPr>
          <p:nvPr>
            <p:ph type="ftr" sz="quarter" idx="11"/>
          </p:nvPr>
        </p:nvSpPr>
        <p:spPr/>
        <p:txBody>
          <a:bodyPr/>
          <a:lstStyle/>
          <a:p>
            <a:pPr>
              <a:defRPr/>
            </a:pPr>
            <a:r>
              <a:rPr lang="en-US"/>
              <a:t>Quasi</a:t>
            </a:r>
          </a:p>
        </p:txBody>
      </p:sp>
    </p:spTree>
  </p:cSld>
  <p:clrMapOvr>
    <a:masterClrMapping/>
  </p:clrMapOvr>
  <p:transition>
    <p:fade thruBlk="1"/>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US" smtClean="0"/>
              <a:t>L &amp; R (1976) – Possible Problems</a:t>
            </a:r>
          </a:p>
        </p:txBody>
      </p:sp>
      <p:sp>
        <p:nvSpPr>
          <p:cNvPr id="54275" name="Rectangle 3"/>
          <p:cNvSpPr>
            <a:spLocks noGrp="1" noChangeArrowheads="1"/>
          </p:cNvSpPr>
          <p:nvPr>
            <p:ph sz="half" idx="1"/>
          </p:nvPr>
        </p:nvSpPr>
        <p:spPr/>
        <p:txBody>
          <a:bodyPr/>
          <a:lstStyle/>
          <a:p>
            <a:r>
              <a:rPr lang="en-US" sz="2400" dirty="0" smtClean="0"/>
              <a:t>External </a:t>
            </a:r>
            <a:r>
              <a:rPr lang="en-US" sz="2400" dirty="0" smtClean="0"/>
              <a:t>Validity</a:t>
            </a:r>
          </a:p>
        </p:txBody>
      </p:sp>
      <p:sp>
        <p:nvSpPr>
          <p:cNvPr id="54276" name="Rectangle 4"/>
          <p:cNvSpPr>
            <a:spLocks noGrp="1" noChangeArrowheads="1"/>
          </p:cNvSpPr>
          <p:nvPr>
            <p:ph sz="half" idx="2"/>
          </p:nvPr>
        </p:nvSpPr>
        <p:spPr/>
        <p:txBody>
          <a:bodyPr/>
          <a:lstStyle/>
          <a:p>
            <a:r>
              <a:rPr lang="en-US" sz="2400" smtClean="0"/>
              <a:t>might be an issue. </a:t>
            </a:r>
          </a:p>
          <a:p>
            <a:r>
              <a:rPr lang="en-US" sz="2400" smtClean="0"/>
              <a:t>home involved was rated “one of the finest” in the state</a:t>
            </a:r>
          </a:p>
          <a:p>
            <a:r>
              <a:rPr lang="en-US" sz="2400" smtClean="0"/>
              <a:t>subjects may have been atypical in their desire for control</a:t>
            </a:r>
          </a:p>
          <a:p>
            <a:endParaRPr lang="en-US" sz="2400" smtClean="0"/>
          </a:p>
        </p:txBody>
      </p:sp>
      <p:sp>
        <p:nvSpPr>
          <p:cNvPr id="6" name="Footer Placeholder 5"/>
          <p:cNvSpPr>
            <a:spLocks noGrp="1"/>
          </p:cNvSpPr>
          <p:nvPr>
            <p:ph type="ftr" sz="quarter" idx="11"/>
          </p:nvPr>
        </p:nvSpPr>
        <p:spPr/>
        <p:txBody>
          <a:bodyPr/>
          <a:lstStyle/>
          <a:p>
            <a:pPr>
              <a:defRPr/>
            </a:pPr>
            <a:r>
              <a:rPr lang="en-US"/>
              <a:t>Quasi</a:t>
            </a:r>
          </a:p>
        </p:txBody>
      </p:sp>
    </p:spTree>
  </p:cSld>
  <p:clrMapOvr>
    <a:masterClrMapping/>
  </p:clrMapOvr>
  <p:transition>
    <p:fade thruBlk="1"/>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smtClean="0"/>
              <a:t>Two kinds of quasi-experiments</a:t>
            </a:r>
          </a:p>
        </p:txBody>
      </p:sp>
      <p:sp>
        <p:nvSpPr>
          <p:cNvPr id="55299" name="Rectangle 3"/>
          <p:cNvSpPr>
            <a:spLocks noGrp="1" noChangeArrowheads="1"/>
          </p:cNvSpPr>
          <p:nvPr>
            <p:ph sz="half" idx="1"/>
          </p:nvPr>
        </p:nvSpPr>
        <p:spPr/>
        <p:txBody>
          <a:bodyPr/>
          <a:lstStyle/>
          <a:p>
            <a:pPr>
              <a:buClr>
                <a:srgbClr val="9900FF"/>
              </a:buClr>
              <a:buSzPct val="80000"/>
            </a:pPr>
            <a:r>
              <a:rPr lang="en-US" dirty="0" smtClean="0">
                <a:solidFill>
                  <a:schemeClr val="accent2"/>
                </a:solidFill>
              </a:rPr>
              <a:t>Non-equivalent control group</a:t>
            </a:r>
          </a:p>
          <a:p>
            <a:pPr>
              <a:buClr>
                <a:srgbClr val="9900FF"/>
              </a:buClr>
              <a:buSzPct val="80000"/>
            </a:pPr>
            <a:r>
              <a:rPr lang="en-US" dirty="0" smtClean="0"/>
              <a:t>Interrupted time-series design </a:t>
            </a:r>
          </a:p>
          <a:p>
            <a:pPr>
              <a:buClr>
                <a:srgbClr val="9900FF"/>
              </a:buClr>
              <a:buSzPct val="80000"/>
            </a:pPr>
            <a:endParaRPr lang="en-US" dirty="0" smtClean="0"/>
          </a:p>
        </p:txBody>
      </p:sp>
      <p:sp>
        <p:nvSpPr>
          <p:cNvPr id="55300" name="Rectangle 4"/>
          <p:cNvSpPr>
            <a:spLocks noGrp="1" noChangeArrowheads="1"/>
          </p:cNvSpPr>
          <p:nvPr>
            <p:ph sz="half" idx="2"/>
          </p:nvPr>
        </p:nvSpPr>
        <p:spPr/>
        <p:txBody>
          <a:bodyPr/>
          <a:lstStyle/>
          <a:p>
            <a:pPr>
              <a:buClr>
                <a:srgbClr val="9900FF"/>
              </a:buClr>
              <a:buSzPct val="80000"/>
            </a:pPr>
            <a:r>
              <a:rPr lang="en-US" sz="2400" smtClean="0"/>
              <a:t>a series of observations over time, interrupted by some treatment</a:t>
            </a:r>
          </a:p>
        </p:txBody>
      </p:sp>
      <p:sp>
        <p:nvSpPr>
          <p:cNvPr id="6" name="Footer Placeholder 5"/>
          <p:cNvSpPr>
            <a:spLocks noGrp="1"/>
          </p:cNvSpPr>
          <p:nvPr>
            <p:ph type="ftr" sz="quarter" idx="11"/>
          </p:nvPr>
        </p:nvSpPr>
        <p:spPr/>
        <p:txBody>
          <a:bodyPr/>
          <a:lstStyle/>
          <a:p>
            <a:pPr>
              <a:defRPr/>
            </a:pPr>
            <a:r>
              <a:rPr lang="en-US"/>
              <a:t>Quasi</a:t>
            </a:r>
          </a:p>
        </p:txBody>
      </p:sp>
    </p:spTree>
  </p:cSld>
  <p:clrMapOvr>
    <a:masterClrMapping/>
  </p:clrMapOvr>
  <p:transition>
    <p:fade thruBlk="1"/>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5"/>
          <p:cNvSpPr>
            <a:spLocks noGrp="1" noChangeArrowheads="1"/>
          </p:cNvSpPr>
          <p:nvPr>
            <p:ph type="title"/>
          </p:nvPr>
        </p:nvSpPr>
        <p:spPr/>
        <p:txBody>
          <a:bodyPr/>
          <a:lstStyle/>
          <a:p>
            <a:r>
              <a:rPr lang="en-US" smtClean="0"/>
              <a:t>Time-Series Designs</a:t>
            </a:r>
          </a:p>
        </p:txBody>
      </p:sp>
      <p:sp>
        <p:nvSpPr>
          <p:cNvPr id="56323" name="Rectangle 6"/>
          <p:cNvSpPr>
            <a:spLocks noGrp="1" noChangeArrowheads="1"/>
          </p:cNvSpPr>
          <p:nvPr>
            <p:ph sz="half" idx="1"/>
          </p:nvPr>
        </p:nvSpPr>
        <p:spPr/>
        <p:txBody>
          <a:bodyPr/>
          <a:lstStyle/>
          <a:p>
            <a:pPr>
              <a:lnSpc>
                <a:spcPct val="90000"/>
              </a:lnSpc>
            </a:pPr>
            <a:r>
              <a:rPr lang="en-US" sz="2400" smtClean="0"/>
              <a:t>In T-S designs, performance is measured both </a:t>
            </a:r>
            <a:r>
              <a:rPr lang="en-US" sz="2400" i="1" smtClean="0"/>
              <a:t>before </a:t>
            </a:r>
            <a:r>
              <a:rPr lang="en-US" sz="2400" smtClean="0"/>
              <a:t>and </a:t>
            </a:r>
            <a:r>
              <a:rPr lang="en-US" sz="2400" i="1" smtClean="0"/>
              <a:t>after</a:t>
            </a:r>
            <a:r>
              <a:rPr lang="en-US" sz="2400" smtClean="0"/>
              <a:t> a treatment.</a:t>
            </a:r>
          </a:p>
        </p:txBody>
      </p:sp>
      <p:sp>
        <p:nvSpPr>
          <p:cNvPr id="56324" name="Rectangle 7"/>
          <p:cNvSpPr>
            <a:spLocks noGrp="1" noChangeArrowheads="1"/>
          </p:cNvSpPr>
          <p:nvPr>
            <p:ph sz="half" idx="2"/>
          </p:nvPr>
        </p:nvSpPr>
        <p:spPr/>
        <p:txBody>
          <a:bodyPr/>
          <a:lstStyle/>
          <a:p>
            <a:r>
              <a:rPr lang="en-US" sz="2400" smtClean="0"/>
              <a:t>If there is an </a:t>
            </a:r>
            <a:r>
              <a:rPr lang="en-US" sz="2400" i="1" smtClean="0"/>
              <a:t>abrupt change</a:t>
            </a:r>
            <a:r>
              <a:rPr lang="en-US" sz="2400" smtClean="0"/>
              <a:t> in performance at time of treatment, we conclude that treatment worked.</a:t>
            </a:r>
          </a:p>
        </p:txBody>
      </p:sp>
      <p:sp>
        <p:nvSpPr>
          <p:cNvPr id="6" name="Footer Placeholder 5"/>
          <p:cNvSpPr>
            <a:spLocks noGrp="1"/>
          </p:cNvSpPr>
          <p:nvPr>
            <p:ph type="ftr" sz="quarter" idx="11"/>
          </p:nvPr>
        </p:nvSpPr>
        <p:spPr/>
        <p:txBody>
          <a:bodyPr/>
          <a:lstStyle/>
          <a:p>
            <a:pPr>
              <a:defRPr/>
            </a:pPr>
            <a:r>
              <a:rPr lang="en-US"/>
              <a:t>Quasi</a:t>
            </a:r>
          </a:p>
        </p:txBody>
      </p:sp>
    </p:spTree>
  </p:cSld>
  <p:clrMapOvr>
    <a:masterClrMapping/>
  </p:clrMapOvr>
  <p:transition>
    <p:fade thruBlk="1"/>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sz="3200" smtClean="0"/>
              <a:t>Time-series designs example</a:t>
            </a:r>
          </a:p>
        </p:txBody>
      </p:sp>
      <p:sp>
        <p:nvSpPr>
          <p:cNvPr id="57347" name="Rectangle 3"/>
          <p:cNvSpPr>
            <a:spLocks noGrp="1" noChangeArrowheads="1"/>
          </p:cNvSpPr>
          <p:nvPr>
            <p:ph sz="half" idx="1"/>
          </p:nvPr>
        </p:nvSpPr>
        <p:spPr/>
        <p:txBody>
          <a:bodyPr/>
          <a:lstStyle/>
          <a:p>
            <a:r>
              <a:rPr lang="en-US" sz="2400" smtClean="0"/>
              <a:t>Campbell (1969)</a:t>
            </a:r>
          </a:p>
          <a:p>
            <a:r>
              <a:rPr lang="en-US" sz="2400" smtClean="0"/>
              <a:t>Effect of speed limit reduction on traffic fatalities in Connecticut</a:t>
            </a:r>
          </a:p>
        </p:txBody>
      </p:sp>
      <p:sp>
        <p:nvSpPr>
          <p:cNvPr id="57348" name="Rectangle 4"/>
          <p:cNvSpPr>
            <a:spLocks noGrp="1" noChangeArrowheads="1"/>
          </p:cNvSpPr>
          <p:nvPr>
            <p:ph sz="half" idx="2"/>
          </p:nvPr>
        </p:nvSpPr>
        <p:spPr/>
        <p:txBody>
          <a:bodyPr/>
          <a:lstStyle/>
          <a:p>
            <a:r>
              <a:rPr lang="en-US" sz="2400" smtClean="0"/>
              <a:t>incidence of traffic fatalities in years before and after the speed limit reduction, </a:t>
            </a:r>
          </a:p>
          <a:p>
            <a:r>
              <a:rPr lang="en-US" sz="2400" smtClean="0"/>
              <a:t>conclusion: speed limit change had a modest effect.</a:t>
            </a:r>
          </a:p>
        </p:txBody>
      </p:sp>
      <p:sp>
        <p:nvSpPr>
          <p:cNvPr id="6" name="Footer Placeholder 5"/>
          <p:cNvSpPr>
            <a:spLocks noGrp="1"/>
          </p:cNvSpPr>
          <p:nvPr>
            <p:ph type="ftr" sz="quarter" idx="11"/>
          </p:nvPr>
        </p:nvSpPr>
        <p:spPr/>
        <p:txBody>
          <a:bodyPr/>
          <a:lstStyle/>
          <a:p>
            <a:pPr>
              <a:defRPr/>
            </a:pPr>
            <a:r>
              <a:rPr lang="en-US"/>
              <a:t>Quasi</a:t>
            </a:r>
          </a:p>
        </p:txBody>
      </p:sp>
    </p:spTree>
  </p:cSld>
  <p:clrMapOvr>
    <a:masterClrMapping/>
  </p:clrMapOvr>
  <p:transition>
    <p:fade thruBlk="1"/>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n-US" sz="3200" smtClean="0"/>
              <a:t>Campbell (1969)</a:t>
            </a:r>
          </a:p>
        </p:txBody>
      </p:sp>
      <p:sp>
        <p:nvSpPr>
          <p:cNvPr id="58371" name="Rectangle 3"/>
          <p:cNvSpPr>
            <a:spLocks noGrp="1" noChangeArrowheads="1"/>
          </p:cNvSpPr>
          <p:nvPr>
            <p:ph sz="half" idx="1"/>
          </p:nvPr>
        </p:nvSpPr>
        <p:spPr/>
        <p:txBody>
          <a:bodyPr/>
          <a:lstStyle/>
          <a:p>
            <a:r>
              <a:rPr lang="en-US" sz="2400" smtClean="0"/>
              <a:t>Any threat to internal validity?</a:t>
            </a:r>
          </a:p>
        </p:txBody>
      </p:sp>
      <p:sp>
        <p:nvSpPr>
          <p:cNvPr id="58372" name="Rectangle 4"/>
          <p:cNvSpPr>
            <a:spLocks noGrp="1" noChangeArrowheads="1"/>
          </p:cNvSpPr>
          <p:nvPr>
            <p:ph sz="half" idx="2"/>
          </p:nvPr>
        </p:nvSpPr>
        <p:spPr/>
        <p:txBody>
          <a:bodyPr/>
          <a:lstStyle/>
          <a:p>
            <a:r>
              <a:rPr lang="en-US" sz="2400" smtClean="0"/>
              <a:t>other explanations for any change in traffic fatality incidence:</a:t>
            </a:r>
          </a:p>
          <a:p>
            <a:pPr lvl="1"/>
            <a:r>
              <a:rPr lang="en-US" sz="2100" smtClean="0"/>
              <a:t>Changes in car safety</a:t>
            </a:r>
          </a:p>
          <a:p>
            <a:pPr lvl="1"/>
            <a:r>
              <a:rPr lang="en-US" sz="2100" smtClean="0"/>
              <a:t>Weather</a:t>
            </a:r>
          </a:p>
          <a:p>
            <a:pPr lvl="1"/>
            <a:r>
              <a:rPr lang="en-US" sz="2100" smtClean="0"/>
              <a:t>Record keeping</a:t>
            </a:r>
          </a:p>
        </p:txBody>
      </p:sp>
      <p:sp>
        <p:nvSpPr>
          <p:cNvPr id="6" name="Footer Placeholder 5"/>
          <p:cNvSpPr>
            <a:spLocks noGrp="1"/>
          </p:cNvSpPr>
          <p:nvPr>
            <p:ph type="ftr" sz="quarter" idx="11"/>
          </p:nvPr>
        </p:nvSpPr>
        <p:spPr/>
        <p:txBody>
          <a:bodyPr/>
          <a:lstStyle/>
          <a:p>
            <a:pPr>
              <a:defRPr/>
            </a:pPr>
            <a:r>
              <a:rPr lang="en-US"/>
              <a:t>Quasi</a:t>
            </a:r>
          </a:p>
        </p:txBody>
      </p:sp>
    </p:spTree>
  </p:cSld>
  <p:clrMapOvr>
    <a:masterClrMapping/>
  </p:clrMapOvr>
  <p:transition>
    <p:fade thruBlk="1"/>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sz="3200" smtClean="0"/>
              <a:t>Campbell (1969)</a:t>
            </a:r>
          </a:p>
        </p:txBody>
      </p:sp>
      <p:sp>
        <p:nvSpPr>
          <p:cNvPr id="59395" name="Rectangle 3"/>
          <p:cNvSpPr>
            <a:spLocks noGrp="1" noChangeArrowheads="1"/>
          </p:cNvSpPr>
          <p:nvPr>
            <p:ph sz="half" idx="1"/>
          </p:nvPr>
        </p:nvSpPr>
        <p:spPr/>
        <p:txBody>
          <a:bodyPr/>
          <a:lstStyle/>
          <a:p>
            <a:r>
              <a:rPr lang="en-US" sz="2400" smtClean="0"/>
              <a:t>Any threat to internal validity?</a:t>
            </a:r>
          </a:p>
        </p:txBody>
      </p:sp>
      <p:sp>
        <p:nvSpPr>
          <p:cNvPr id="59396" name="Rectangle 4"/>
          <p:cNvSpPr>
            <a:spLocks noGrp="1" noChangeArrowheads="1"/>
          </p:cNvSpPr>
          <p:nvPr>
            <p:ph sz="half" idx="2"/>
          </p:nvPr>
        </p:nvSpPr>
        <p:spPr/>
        <p:txBody>
          <a:bodyPr/>
          <a:lstStyle/>
          <a:p>
            <a:r>
              <a:rPr lang="en-US" sz="2400" smtClean="0"/>
              <a:t>Such effects should be similar in neighboring states</a:t>
            </a:r>
          </a:p>
          <a:p>
            <a:r>
              <a:rPr lang="en-US" sz="2400" smtClean="0"/>
              <a:t>Campbell found no change in fatality incidence in those states.</a:t>
            </a:r>
          </a:p>
        </p:txBody>
      </p:sp>
      <p:sp>
        <p:nvSpPr>
          <p:cNvPr id="6" name="Footer Placeholder 5"/>
          <p:cNvSpPr>
            <a:spLocks noGrp="1"/>
          </p:cNvSpPr>
          <p:nvPr>
            <p:ph type="ftr" sz="quarter" idx="11"/>
          </p:nvPr>
        </p:nvSpPr>
        <p:spPr/>
        <p:txBody>
          <a:bodyPr/>
          <a:lstStyle/>
          <a:p>
            <a:pPr>
              <a:defRPr/>
            </a:pPr>
            <a:r>
              <a:rPr lang="en-US"/>
              <a:t>Quasi</a:t>
            </a:r>
          </a:p>
        </p:txBody>
      </p:sp>
    </p:spTree>
  </p:cSld>
  <p:clrMapOvr>
    <a:masterClrMapping/>
  </p:clrMapOvr>
  <p:transition>
    <p:fade thruBlk="1"/>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sz="3200" smtClean="0"/>
              <a:t>Campbell (1969)</a:t>
            </a:r>
          </a:p>
        </p:txBody>
      </p:sp>
      <p:sp>
        <p:nvSpPr>
          <p:cNvPr id="60419" name="Rectangle 3"/>
          <p:cNvSpPr>
            <a:spLocks noGrp="1" noChangeArrowheads="1"/>
          </p:cNvSpPr>
          <p:nvPr>
            <p:ph sz="half" idx="1"/>
          </p:nvPr>
        </p:nvSpPr>
        <p:spPr/>
        <p:txBody>
          <a:bodyPr/>
          <a:lstStyle/>
          <a:p>
            <a:r>
              <a:rPr lang="en-US" sz="2400" smtClean="0"/>
              <a:t>Any threat to external validity?</a:t>
            </a:r>
          </a:p>
          <a:p>
            <a:endParaRPr lang="en-US" sz="2400" smtClean="0"/>
          </a:p>
        </p:txBody>
      </p:sp>
      <p:sp>
        <p:nvSpPr>
          <p:cNvPr id="60420" name="Rectangle 4"/>
          <p:cNvSpPr>
            <a:spLocks noGrp="1" noChangeArrowheads="1"/>
          </p:cNvSpPr>
          <p:nvPr>
            <p:ph sz="half" idx="2"/>
          </p:nvPr>
        </p:nvSpPr>
        <p:spPr/>
        <p:txBody>
          <a:bodyPr/>
          <a:lstStyle/>
          <a:p>
            <a:r>
              <a:rPr lang="en-US" sz="2400" smtClean="0"/>
              <a:t>E.g., would treatment have same effect in other states, or are people in Connecticut more law-abiding?</a:t>
            </a:r>
          </a:p>
          <a:p>
            <a:endParaRPr lang="en-US" sz="2500" smtClean="0"/>
          </a:p>
        </p:txBody>
      </p:sp>
      <p:sp>
        <p:nvSpPr>
          <p:cNvPr id="6" name="Footer Placeholder 5"/>
          <p:cNvSpPr>
            <a:spLocks noGrp="1"/>
          </p:cNvSpPr>
          <p:nvPr>
            <p:ph type="ftr" sz="quarter" idx="11"/>
          </p:nvPr>
        </p:nvSpPr>
        <p:spPr/>
        <p:txBody>
          <a:bodyPr/>
          <a:lstStyle/>
          <a:p>
            <a:pPr>
              <a:defRPr/>
            </a:pPr>
            <a:r>
              <a:rPr lang="en-US"/>
              <a:t>Quasi</a:t>
            </a:r>
          </a:p>
        </p:txBody>
      </p:sp>
    </p:spTree>
  </p:cSld>
  <p:clrMapOvr>
    <a:masterClrMapping/>
  </p:clrMapOvr>
  <p:transition>
    <p:fade thruBlk="1"/>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sz="3200" smtClean="0"/>
              <a:t>Campbell (1969)</a:t>
            </a:r>
          </a:p>
        </p:txBody>
      </p:sp>
      <p:sp>
        <p:nvSpPr>
          <p:cNvPr id="61443" name="Rectangle 3"/>
          <p:cNvSpPr>
            <a:spLocks noGrp="1" noChangeArrowheads="1"/>
          </p:cNvSpPr>
          <p:nvPr>
            <p:ph sz="half" idx="1"/>
          </p:nvPr>
        </p:nvSpPr>
        <p:spPr/>
        <p:txBody>
          <a:bodyPr/>
          <a:lstStyle/>
          <a:p>
            <a:r>
              <a:rPr lang="en-US" sz="2400" smtClean="0"/>
              <a:t>Time-series design eliminates most other threats to validity – e.g., maturation, testing, regression.</a:t>
            </a:r>
          </a:p>
          <a:p>
            <a:endParaRPr lang="en-US" sz="2500" smtClean="0"/>
          </a:p>
        </p:txBody>
      </p:sp>
      <p:sp>
        <p:nvSpPr>
          <p:cNvPr id="61444" name="Rectangle 4"/>
          <p:cNvSpPr>
            <a:spLocks noGrp="1" noChangeArrowheads="1"/>
          </p:cNvSpPr>
          <p:nvPr>
            <p:ph sz="half" idx="2"/>
          </p:nvPr>
        </p:nvSpPr>
        <p:spPr/>
        <p:txBody>
          <a:bodyPr/>
          <a:lstStyle/>
          <a:p>
            <a:r>
              <a:rPr lang="en-US" sz="2400" smtClean="0"/>
              <a:t>For example, maturation would probably not produce a </a:t>
            </a:r>
            <a:r>
              <a:rPr lang="en-US" sz="2400" i="1" smtClean="0"/>
              <a:t>sudden change in performance</a:t>
            </a:r>
            <a:r>
              <a:rPr lang="en-US" sz="2400" smtClean="0"/>
              <a:t> of the kind found in Time-Series Designs.</a:t>
            </a:r>
          </a:p>
        </p:txBody>
      </p:sp>
      <p:sp>
        <p:nvSpPr>
          <p:cNvPr id="6" name="Footer Placeholder 5"/>
          <p:cNvSpPr>
            <a:spLocks noGrp="1"/>
          </p:cNvSpPr>
          <p:nvPr>
            <p:ph type="ftr" sz="quarter" idx="11"/>
          </p:nvPr>
        </p:nvSpPr>
        <p:spPr/>
        <p:txBody>
          <a:bodyPr/>
          <a:lstStyle/>
          <a:p>
            <a:pPr>
              <a:defRPr/>
            </a:pPr>
            <a:r>
              <a:rPr lang="en-US"/>
              <a:t>Quasi</a:t>
            </a:r>
          </a:p>
        </p:txBody>
      </p:sp>
    </p:spTree>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sz="3200" smtClean="0"/>
              <a:t>Threats to validity controlled by true experiments</a:t>
            </a:r>
          </a:p>
        </p:txBody>
      </p:sp>
      <p:sp>
        <p:nvSpPr>
          <p:cNvPr id="7171" name="Rectangle 3"/>
          <p:cNvSpPr>
            <a:spLocks noGrp="1" noChangeArrowheads="1"/>
          </p:cNvSpPr>
          <p:nvPr>
            <p:ph sz="half" idx="1"/>
          </p:nvPr>
        </p:nvSpPr>
        <p:spPr/>
        <p:txBody>
          <a:bodyPr/>
          <a:lstStyle/>
          <a:p>
            <a:r>
              <a:rPr lang="en-US" sz="2500" dirty="0" smtClean="0"/>
              <a:t>Instrumentation</a:t>
            </a:r>
            <a:endParaRPr lang="en-US" sz="2500" dirty="0" smtClean="0"/>
          </a:p>
        </p:txBody>
      </p:sp>
      <p:sp>
        <p:nvSpPr>
          <p:cNvPr id="7172" name="Rectangle 4"/>
          <p:cNvSpPr>
            <a:spLocks noGrp="1" noChangeArrowheads="1"/>
          </p:cNvSpPr>
          <p:nvPr>
            <p:ph sz="half" idx="2"/>
          </p:nvPr>
        </p:nvSpPr>
        <p:spPr/>
        <p:txBody>
          <a:bodyPr/>
          <a:lstStyle/>
          <a:p>
            <a:r>
              <a:rPr lang="en-US" sz="2500" smtClean="0"/>
              <a:t>especially if humans are used to assess behavior (fatigue, practice)</a:t>
            </a:r>
          </a:p>
          <a:p>
            <a:endParaRPr lang="en-US" sz="2500" smtClean="0"/>
          </a:p>
        </p:txBody>
      </p:sp>
      <p:sp>
        <p:nvSpPr>
          <p:cNvPr id="6" name="Footer Placeholder 5"/>
          <p:cNvSpPr>
            <a:spLocks noGrp="1"/>
          </p:cNvSpPr>
          <p:nvPr>
            <p:ph type="ftr" sz="quarter" idx="11"/>
          </p:nvPr>
        </p:nvSpPr>
        <p:spPr/>
        <p:txBody>
          <a:bodyPr/>
          <a:lstStyle/>
          <a:p>
            <a:pPr>
              <a:defRPr/>
            </a:pPr>
            <a:r>
              <a:rPr lang="en-US"/>
              <a:t>Quasi</a:t>
            </a:r>
          </a:p>
        </p:txBody>
      </p:sp>
    </p:spTree>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sz="3200" smtClean="0"/>
              <a:t>Threats to validity controlled by true experiments</a:t>
            </a:r>
          </a:p>
        </p:txBody>
      </p:sp>
      <p:sp>
        <p:nvSpPr>
          <p:cNvPr id="8195" name="Rectangle 3"/>
          <p:cNvSpPr>
            <a:spLocks noGrp="1" noChangeArrowheads="1"/>
          </p:cNvSpPr>
          <p:nvPr>
            <p:ph sz="half" idx="1"/>
          </p:nvPr>
        </p:nvSpPr>
        <p:spPr/>
        <p:txBody>
          <a:bodyPr/>
          <a:lstStyle/>
          <a:p>
            <a:r>
              <a:rPr lang="en-US" sz="2500" dirty="0" smtClean="0"/>
              <a:t>Regression</a:t>
            </a:r>
            <a:endParaRPr lang="en-US" sz="2500" dirty="0" smtClean="0"/>
          </a:p>
        </p:txBody>
      </p:sp>
      <p:sp>
        <p:nvSpPr>
          <p:cNvPr id="8196" name="Rectangle 4"/>
          <p:cNvSpPr>
            <a:spLocks noGrp="1" noChangeArrowheads="1"/>
          </p:cNvSpPr>
          <p:nvPr>
            <p:ph sz="half" idx="2"/>
          </p:nvPr>
        </p:nvSpPr>
        <p:spPr/>
        <p:txBody>
          <a:bodyPr/>
          <a:lstStyle/>
          <a:p>
            <a:r>
              <a:rPr lang="en-US" sz="2500" smtClean="0"/>
              <a:t>when first observation is extreme, next one is likely to be closer to the mean.</a:t>
            </a:r>
          </a:p>
        </p:txBody>
      </p:sp>
      <p:sp>
        <p:nvSpPr>
          <p:cNvPr id="6" name="Footer Placeholder 5"/>
          <p:cNvSpPr>
            <a:spLocks noGrp="1"/>
          </p:cNvSpPr>
          <p:nvPr>
            <p:ph type="ftr" sz="quarter" idx="11"/>
          </p:nvPr>
        </p:nvSpPr>
        <p:spPr/>
        <p:txBody>
          <a:bodyPr/>
          <a:lstStyle/>
          <a:p>
            <a:pPr>
              <a:defRPr/>
            </a:pPr>
            <a:r>
              <a:rPr lang="en-US"/>
              <a:t>Quasi</a:t>
            </a:r>
          </a:p>
        </p:txBody>
      </p:sp>
    </p:spTree>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sz="3200" smtClean="0"/>
              <a:t>Threats to validity controlled by true experiments</a:t>
            </a:r>
          </a:p>
        </p:txBody>
      </p:sp>
      <p:sp>
        <p:nvSpPr>
          <p:cNvPr id="9219" name="Rectangle 3"/>
          <p:cNvSpPr>
            <a:spLocks noGrp="1" noChangeArrowheads="1"/>
          </p:cNvSpPr>
          <p:nvPr>
            <p:ph sz="half" idx="1"/>
          </p:nvPr>
        </p:nvSpPr>
        <p:spPr/>
        <p:txBody>
          <a:bodyPr/>
          <a:lstStyle/>
          <a:p>
            <a:r>
              <a:rPr lang="en-US" sz="2400" dirty="0" smtClean="0"/>
              <a:t>Selection</a:t>
            </a:r>
            <a:endParaRPr lang="en-US" sz="2400" dirty="0" smtClean="0"/>
          </a:p>
        </p:txBody>
      </p:sp>
      <p:sp>
        <p:nvSpPr>
          <p:cNvPr id="9220" name="Rectangle 4"/>
          <p:cNvSpPr>
            <a:spLocks noGrp="1" noChangeArrowheads="1"/>
          </p:cNvSpPr>
          <p:nvPr>
            <p:ph sz="half" idx="2"/>
          </p:nvPr>
        </p:nvSpPr>
        <p:spPr/>
        <p:txBody>
          <a:bodyPr/>
          <a:lstStyle/>
          <a:p>
            <a:r>
              <a:rPr lang="en-US" sz="2500" smtClean="0"/>
              <a:t>if differences between groups exist from the outset of a study</a:t>
            </a:r>
          </a:p>
        </p:txBody>
      </p:sp>
      <p:sp>
        <p:nvSpPr>
          <p:cNvPr id="6" name="Footer Placeholder 5"/>
          <p:cNvSpPr>
            <a:spLocks noGrp="1"/>
          </p:cNvSpPr>
          <p:nvPr>
            <p:ph type="ftr" sz="quarter" idx="11"/>
          </p:nvPr>
        </p:nvSpPr>
        <p:spPr/>
        <p:txBody>
          <a:bodyPr/>
          <a:lstStyle/>
          <a:p>
            <a:pPr>
              <a:defRPr/>
            </a:pPr>
            <a:r>
              <a:rPr lang="en-US"/>
              <a:t>Quasi</a:t>
            </a:r>
          </a:p>
        </p:txBody>
      </p:sp>
    </p:spTree>
  </p:cSld>
  <p:clrMapOvr>
    <a:masterClrMapping/>
  </p:clrMapOvr>
  <p:transition>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sz="3200" smtClean="0"/>
              <a:t>Threats to validity controlled by true experiments</a:t>
            </a:r>
          </a:p>
        </p:txBody>
      </p:sp>
      <p:sp>
        <p:nvSpPr>
          <p:cNvPr id="10243" name="Rectangle 3"/>
          <p:cNvSpPr>
            <a:spLocks noGrp="1" noChangeArrowheads="1"/>
          </p:cNvSpPr>
          <p:nvPr>
            <p:ph sz="half" idx="1"/>
          </p:nvPr>
        </p:nvSpPr>
        <p:spPr/>
        <p:txBody>
          <a:bodyPr/>
          <a:lstStyle/>
          <a:p>
            <a:r>
              <a:rPr lang="en-US" sz="2400" dirty="0" smtClean="0"/>
              <a:t>Mortality</a:t>
            </a:r>
            <a:endParaRPr lang="en-US" sz="2400" dirty="0" smtClean="0"/>
          </a:p>
        </p:txBody>
      </p:sp>
      <p:sp>
        <p:nvSpPr>
          <p:cNvPr id="10244" name="Rectangle 4"/>
          <p:cNvSpPr>
            <a:spLocks noGrp="1" noChangeArrowheads="1"/>
          </p:cNvSpPr>
          <p:nvPr>
            <p:ph sz="half" idx="2"/>
          </p:nvPr>
        </p:nvSpPr>
        <p:spPr/>
        <p:txBody>
          <a:bodyPr/>
          <a:lstStyle/>
          <a:p>
            <a:r>
              <a:rPr lang="en-US" sz="2500" smtClean="0"/>
              <a:t>if exit from a study is not random, groups may end up very different</a:t>
            </a:r>
          </a:p>
        </p:txBody>
      </p:sp>
      <p:sp>
        <p:nvSpPr>
          <p:cNvPr id="6" name="Footer Placeholder 5"/>
          <p:cNvSpPr>
            <a:spLocks noGrp="1"/>
          </p:cNvSpPr>
          <p:nvPr>
            <p:ph type="ftr" sz="quarter" idx="11"/>
          </p:nvPr>
        </p:nvSpPr>
        <p:spPr/>
        <p:txBody>
          <a:bodyPr/>
          <a:lstStyle/>
          <a:p>
            <a:pPr>
              <a:defRPr/>
            </a:pPr>
            <a:r>
              <a:rPr lang="en-US"/>
              <a:t>Quasi</a:t>
            </a:r>
          </a:p>
        </p:txBody>
      </p:sp>
    </p:spTree>
  </p:cSld>
  <p:clrMapOvr>
    <a:masterClrMapping/>
  </p:clrMapOvr>
  <p:transition>
    <p:fade thruBlk="1"/>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1405</TotalTime>
  <Words>2445</Words>
  <Application>Microsoft PowerPoint</Application>
  <PresentationFormat>On-screen Show (4:3)</PresentationFormat>
  <Paragraphs>381</Paragraphs>
  <Slides>59</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59</vt:i4>
      </vt:variant>
    </vt:vector>
  </HeadingPairs>
  <TitlesOfParts>
    <vt:vector size="65" baseType="lpstr">
      <vt:lpstr>Verdana</vt:lpstr>
      <vt:lpstr>Wingdings</vt:lpstr>
      <vt:lpstr>Calibri</vt:lpstr>
      <vt:lpstr>Arial</vt:lpstr>
      <vt:lpstr>Times New Roman</vt:lpstr>
      <vt:lpstr>Office Theme</vt:lpstr>
      <vt:lpstr>Quasi-Experiments – Outline</vt:lpstr>
      <vt:lpstr>True Experiments - Characteristics</vt:lpstr>
      <vt:lpstr>Threats to validity controlled by true experiments</vt:lpstr>
      <vt:lpstr>Threats to validity controlled by true experiments</vt:lpstr>
      <vt:lpstr>Threats to validity controlled by true experiments</vt:lpstr>
      <vt:lpstr>Threats to validity controlled by true experiments</vt:lpstr>
      <vt:lpstr>Threats to validity controlled by true experiments</vt:lpstr>
      <vt:lpstr>Threats to validity controlled by true experiments</vt:lpstr>
      <vt:lpstr>Threats to validity controlled by true experiments</vt:lpstr>
      <vt:lpstr>Threats to validity controlled by true experiments</vt:lpstr>
      <vt:lpstr>Note difference between these threats:</vt:lpstr>
      <vt:lpstr>Threats to validity not controlled by experiments</vt:lpstr>
      <vt:lpstr>Contamination – an example</vt:lpstr>
      <vt:lpstr>Contamination – an example</vt:lpstr>
      <vt:lpstr>Slide 15</vt:lpstr>
      <vt:lpstr>Threats to validity not controlled by experiments</vt:lpstr>
      <vt:lpstr>Threats to validity not controlled by experiments</vt:lpstr>
      <vt:lpstr>Hawthorne effects</vt:lpstr>
      <vt:lpstr>Hawthorne effects</vt:lpstr>
      <vt:lpstr>Hawthorne effects</vt:lpstr>
      <vt:lpstr>Hawthorne effects</vt:lpstr>
      <vt:lpstr>Obstacles to true experiments in the field</vt:lpstr>
      <vt:lpstr>Obstacles to true experiments in the field</vt:lpstr>
      <vt:lpstr>Obstacles to true experiments in the field</vt:lpstr>
      <vt:lpstr>Quasi-Experiments</vt:lpstr>
      <vt:lpstr>Quasi-Experiments</vt:lpstr>
      <vt:lpstr>Quasi-Experiments</vt:lpstr>
      <vt:lpstr>The Logic of Quasi-Experiments</vt:lpstr>
      <vt:lpstr>Two kinds of quasi-experiments</vt:lpstr>
      <vt:lpstr>Two kinds of quasi-experiments</vt:lpstr>
      <vt:lpstr>Non-equivalent Control Group design</vt:lpstr>
      <vt:lpstr>Non-equivalent Control Group design</vt:lpstr>
      <vt:lpstr>Non-equivalent Control Group design</vt:lpstr>
      <vt:lpstr>Problems with the NECG design</vt:lpstr>
      <vt:lpstr>Problems with the NECG design</vt:lpstr>
      <vt:lpstr>Problems with the NECG design</vt:lpstr>
      <vt:lpstr>Problems with the NECG design</vt:lpstr>
      <vt:lpstr>Possible NECG study outcomes</vt:lpstr>
      <vt:lpstr>Possible NECG study outcomes</vt:lpstr>
      <vt:lpstr>Possible NECG study outcomes</vt:lpstr>
      <vt:lpstr>Possible NECG study outcomes</vt:lpstr>
      <vt:lpstr>Possible NECG study outcomes</vt:lpstr>
      <vt:lpstr>Quasi-experiment example</vt:lpstr>
      <vt:lpstr>Langer &amp; Rudin (1976) – Measures</vt:lpstr>
      <vt:lpstr>L &amp; R (1976) – limits on control</vt:lpstr>
      <vt:lpstr>L &amp; R (1976) – Possible Problems</vt:lpstr>
      <vt:lpstr>L &amp; R (1976) – Possible Problems</vt:lpstr>
      <vt:lpstr>L &amp; R (1976) – Possible Problems</vt:lpstr>
      <vt:lpstr>L &amp; R (1976) – Possible Problems</vt:lpstr>
      <vt:lpstr>L &amp; R (1976) – Possible Problems</vt:lpstr>
      <vt:lpstr>L &amp; R (1976) – Possible Problems</vt:lpstr>
      <vt:lpstr>L &amp; R (1976) – Possible Problems</vt:lpstr>
      <vt:lpstr>Two kinds of quasi-experiments</vt:lpstr>
      <vt:lpstr>Time-Series Designs</vt:lpstr>
      <vt:lpstr>Time-series designs example</vt:lpstr>
      <vt:lpstr>Campbell (1969)</vt:lpstr>
      <vt:lpstr>Campbell (1969)</vt:lpstr>
      <vt:lpstr>Campbell (1969)</vt:lpstr>
      <vt:lpstr>Campbell (1969)</vt:lpstr>
    </vt:vector>
  </TitlesOfParts>
  <Company>Social Science Computing Laboratory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brown5</dc:creator>
  <cp:lastModifiedBy>brown5</cp:lastModifiedBy>
  <cp:revision>65</cp:revision>
  <dcterms:created xsi:type="dcterms:W3CDTF">2002-03-20T21:24:33Z</dcterms:created>
  <dcterms:modified xsi:type="dcterms:W3CDTF">2009-07-16T19:33:41Z</dcterms:modified>
</cp:coreProperties>
</file>