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15" r:id="rId2"/>
    <p:sldId id="398" r:id="rId3"/>
    <p:sldId id="399" r:id="rId4"/>
    <p:sldId id="347" r:id="rId5"/>
    <p:sldId id="350" r:id="rId6"/>
    <p:sldId id="387" r:id="rId7"/>
    <p:sldId id="400" r:id="rId8"/>
    <p:sldId id="401" r:id="rId9"/>
    <p:sldId id="388" r:id="rId10"/>
    <p:sldId id="353" r:id="rId11"/>
    <p:sldId id="402" r:id="rId12"/>
    <p:sldId id="404" r:id="rId13"/>
    <p:sldId id="405" r:id="rId14"/>
    <p:sldId id="406" r:id="rId15"/>
    <p:sldId id="407" r:id="rId16"/>
    <p:sldId id="408" r:id="rId17"/>
    <p:sldId id="409" r:id="rId18"/>
    <p:sldId id="356" r:id="rId19"/>
    <p:sldId id="391" r:id="rId20"/>
    <p:sldId id="384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FF"/>
    <a:srgbClr val="FF0000"/>
    <a:srgbClr val="F9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58" autoAdjust="0"/>
  </p:normalViewPr>
  <p:slideViewPr>
    <p:cSldViewPr>
      <p:cViewPr varScale="1">
        <p:scale>
          <a:sx n="62" d="100"/>
          <a:sy n="62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41E4853-E3C9-4BA7-BECF-12E60775A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8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B62FA2-64CD-40A9-BD44-D54FEA23D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5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749D5-0A8B-4BCF-89E4-30A03983F3AF}" type="slidenum">
              <a:rPr lang="en-US"/>
              <a:pPr/>
              <a:t>11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0" dirty="0" smtClean="0">
              <a:effectLst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5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668BE-E976-4B84-9FDA-36A8C199B65E}" type="slidenum">
              <a:rPr lang="en-US"/>
              <a:pPr/>
              <a:t>14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6D37C-22D2-49B9-9F9F-C329F62805B5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CB169-C554-4199-A03B-2B3F933DB74F}" type="slidenum">
              <a:rPr lang="en-US"/>
              <a:pPr/>
              <a:t>16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668BE-E976-4B84-9FDA-36A8C199B65E}" type="slidenum">
              <a:rPr lang="en-US"/>
              <a:pPr/>
              <a:t>17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03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0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66283-86E8-4D97-8BCE-E61F487A0FD3}" type="slidenum">
              <a:rPr lang="en-US"/>
              <a:pPr/>
              <a:t>20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749D5-0A8B-4BCF-89E4-30A03983F3AF}" type="slidenum">
              <a:rPr lang="en-US"/>
              <a:pPr/>
              <a:t>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0" dirty="0" smtClean="0">
              <a:effectLst/>
              <a:sym typeface="Wingding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5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29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29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FA2-64CD-40A9-BD44-D54FEA23D6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543BB-7F59-499A-B85D-9A567B6F2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DAB3-9A2F-45DA-B8D0-30378B784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C2E67-A680-4A80-A45C-0C0E24930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3C195-F541-4FF1-95AF-A970956D2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0C877-B70A-46B0-AAA7-833357842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28AAB-ECB3-4BAB-BA50-D66130990E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58271-88FD-4160-AB49-0A3FD3C12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0AC2B-FCF2-4593-830D-9DB7B228E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5BC9E-56BF-46C0-8434-3C02D8FE8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2E4A7-E439-40A8-9C36-2C41F9558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A5EFE-0C25-4E98-9F02-90E6A3DD3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FBBCF9-1CAC-4549-91AC-8F7FD175AB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28600"/>
            <a:ext cx="6126163" cy="4090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z="4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981200"/>
            <a:ext cx="4122174" cy="4331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929" y="3470058"/>
            <a:ext cx="4510071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4800"/>
            <a:ext cx="2921000" cy="31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1799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Bateman’s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selection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00600"/>
          </a:xfrm>
        </p:spPr>
        <p:txBody>
          <a:bodyPr/>
          <a:lstStyle/>
          <a:p>
            <a:r>
              <a:rPr lang="en-US" b="0" dirty="0" smtClean="0">
                <a:effectLst/>
              </a:rPr>
              <a:t>males and females have equal </a:t>
            </a:r>
            <a:r>
              <a:rPr lang="en-US" b="0" i="1" dirty="0" smtClean="0">
                <a:effectLst/>
              </a:rPr>
              <a:t>average</a:t>
            </a:r>
            <a:r>
              <a:rPr lang="en-US" b="0" dirty="0" smtClean="0">
                <a:effectLst/>
              </a:rPr>
              <a:t> fitness, but different </a:t>
            </a:r>
            <a:r>
              <a:rPr lang="en-US" b="0" i="1" dirty="0" smtClean="0">
                <a:effectLst/>
              </a:rPr>
              <a:t>potential</a:t>
            </a:r>
            <a:r>
              <a:rPr lang="en-US" b="0" dirty="0" smtClean="0">
                <a:effectLst/>
              </a:rPr>
              <a:t> fitness and </a:t>
            </a:r>
            <a:r>
              <a:rPr lang="en-US" b="0" i="1" dirty="0" smtClean="0">
                <a:effectLst/>
              </a:rPr>
              <a:t>variance</a:t>
            </a:r>
            <a:r>
              <a:rPr lang="en-US" b="0" dirty="0" smtClean="0">
                <a:effectLst/>
              </a:rPr>
              <a:t> in fitness </a:t>
            </a:r>
            <a:r>
              <a:rPr lang="en-US" sz="2400" b="0" dirty="0" smtClean="0">
                <a:effectLst/>
              </a:rPr>
              <a:t>(Bateman 1948)</a:t>
            </a:r>
          </a:p>
          <a:p>
            <a:r>
              <a:rPr lang="en-US" b="0" dirty="0" smtClean="0">
                <a:effectLst/>
              </a:rPr>
              <a:t>fitness of males, but not </a:t>
            </a:r>
            <a:r>
              <a:rPr lang="en-US" b="0" dirty="0" smtClean="0">
                <a:effectLst/>
              </a:rPr>
              <a:t>of females</a:t>
            </a:r>
            <a:r>
              <a:rPr lang="en-US" b="0" dirty="0" smtClean="0">
                <a:effectLst/>
              </a:rPr>
              <a:t>, increases with number </a:t>
            </a:r>
            <a:r>
              <a:rPr lang="en-US" b="0" dirty="0">
                <a:effectLst/>
              </a:rPr>
              <a:t>of mates </a:t>
            </a:r>
            <a:r>
              <a:rPr lang="en-US" sz="2400" b="0" dirty="0">
                <a:effectLst/>
              </a:rPr>
              <a:t>(Bateman 1948</a:t>
            </a:r>
            <a:r>
              <a:rPr lang="en-US" sz="2400" b="0" dirty="0" smtClean="0">
                <a:effectLst/>
              </a:rPr>
              <a:t>)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>sex with the steeper Bateman gradient experiences sexual selection, and competes for access to the opposite sex</a:t>
            </a:r>
            <a:endParaRPr lang="en-US" sz="2400" b="0" dirty="0"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questions: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r>
              <a:rPr lang="en-US" b="0" dirty="0" smtClean="0">
                <a:solidFill>
                  <a:schemeClr val="bg2"/>
                </a:solidFill>
                <a:effectLst/>
              </a:rPr>
              <a:t>Why do males compete for access to females?</a:t>
            </a:r>
          </a:p>
          <a:p>
            <a:r>
              <a:rPr lang="en-US" b="0" dirty="0" smtClean="0">
                <a:effectLst/>
              </a:rPr>
              <a:t>Why are females so choosy</a:t>
            </a:r>
            <a:r>
              <a:rPr lang="en-US" b="0" dirty="0" smtClean="0">
                <a:effectLst/>
              </a:rPr>
              <a:t>?</a:t>
            </a:r>
          </a:p>
          <a:p>
            <a:pPr lvl="1"/>
            <a:r>
              <a:rPr lang="en-US" b="0" dirty="0">
                <a:effectLst/>
              </a:rPr>
              <a:t>direct &amp; indirect benefits</a:t>
            </a:r>
          </a:p>
          <a:p>
            <a:pPr lvl="1"/>
            <a:r>
              <a:rPr lang="en-US" b="0" dirty="0">
                <a:effectLst/>
              </a:rPr>
              <a:t>sexy sons, good </a:t>
            </a:r>
            <a:r>
              <a:rPr lang="en-US" b="0" dirty="0" smtClean="0">
                <a:effectLst/>
              </a:rPr>
              <a:t>genes and the </a:t>
            </a:r>
            <a:r>
              <a:rPr lang="en-US" b="0" dirty="0" err="1" smtClean="0">
                <a:effectLst/>
              </a:rPr>
              <a:t>lek</a:t>
            </a:r>
            <a:r>
              <a:rPr lang="en-US" b="0" dirty="0" smtClean="0">
                <a:effectLst/>
              </a:rPr>
              <a:t> paradox</a:t>
            </a:r>
            <a:endParaRPr lang="en-US" b="0" dirty="0" smtClean="0">
              <a:effectLst/>
            </a:endParaRPr>
          </a:p>
          <a:p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37184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401762"/>
          </a:xfrm>
        </p:spPr>
        <p:txBody>
          <a:bodyPr/>
          <a:lstStyle/>
          <a:p>
            <a:r>
              <a:rPr lang="en-US" sz="4000" i="1" dirty="0" smtClean="0"/>
              <a:t>Being a choosy female can be time-consuming and dangerous.</a:t>
            </a:r>
            <a:br>
              <a:rPr lang="en-US" sz="4000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Why </a:t>
            </a:r>
            <a:r>
              <a:rPr lang="en-US" sz="4000" i="1" dirty="0" smtClean="0"/>
              <a:t>not </a:t>
            </a:r>
            <a:r>
              <a:rPr lang="en-US" sz="4000" i="1" dirty="0" smtClean="0"/>
              <a:t>just mate </a:t>
            </a:r>
            <a:r>
              <a:rPr lang="en-US" sz="4000" i="1" dirty="0" smtClean="0"/>
              <a:t>with </a:t>
            </a:r>
            <a:r>
              <a:rPr lang="en-US" sz="4000" i="1" dirty="0" smtClean="0"/>
              <a:t>the</a:t>
            </a:r>
            <a:br>
              <a:rPr lang="en-US" sz="4000" i="1" dirty="0" smtClean="0"/>
            </a:br>
            <a:r>
              <a:rPr lang="en-US" sz="4000" i="1" dirty="0" smtClean="0"/>
              <a:t> </a:t>
            </a:r>
            <a:r>
              <a:rPr lang="en-US" sz="4000" i="1" dirty="0" smtClean="0"/>
              <a:t>first male you meet</a:t>
            </a:r>
            <a:r>
              <a:rPr lang="en-US" sz="4000" i="1" dirty="0" smtClean="0"/>
              <a:t>?</a:t>
            </a:r>
            <a:br>
              <a:rPr lang="en-US" sz="4000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How do females benefit from </a:t>
            </a:r>
            <a:br>
              <a:rPr lang="en-US" sz="4000" i="1" dirty="0" smtClean="0"/>
            </a:br>
            <a:r>
              <a:rPr lang="en-US" sz="4000" i="1" dirty="0" smtClean="0"/>
              <a:t>being choosy?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43111591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Direct benefits: resources or care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1" r="-2243"/>
          <a:stretch/>
        </p:blipFill>
        <p:spPr>
          <a:xfrm>
            <a:off x="1143000" y="1676401"/>
            <a:ext cx="2514599" cy="30723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981200"/>
            <a:ext cx="4070302" cy="270675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50292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sz="4000" i="1" dirty="0" smtClean="0"/>
              <a:t>But </a:t>
            </a:r>
            <a:r>
              <a:rPr lang="en-US" sz="4000" i="1" dirty="0" smtClean="0"/>
              <a:t>in many species, males don’t provide direct benefits, yet females are still choosy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00448694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(genetic) benefits:</a:t>
            </a:r>
            <a:b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Sexy sons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Haploid, 2 locus model (T and C</a:t>
            </a:r>
            <a:r>
              <a:rPr lang="en-US" b="0" dirty="0" smtClean="0">
                <a:effectLst/>
              </a:rPr>
              <a:t>)</a:t>
            </a:r>
          </a:p>
          <a:p>
            <a:r>
              <a:rPr lang="en-US" b="0" dirty="0" smtClean="0">
                <a:effectLst/>
              </a:rPr>
              <a:t>Starting frequencies:</a:t>
            </a:r>
            <a:endParaRPr lang="en-US" b="0" dirty="0">
              <a:effectLst/>
            </a:endParaRPr>
          </a:p>
          <a:p>
            <a:pPr lvl="1"/>
            <a:r>
              <a:rPr lang="en-US" b="0" dirty="0">
                <a:effectLst/>
              </a:rPr>
              <a:t>50% males have </a:t>
            </a:r>
            <a:r>
              <a:rPr lang="en-US" b="0" dirty="0" smtClean="0">
                <a:effectLst/>
              </a:rPr>
              <a:t>the trait </a:t>
            </a:r>
            <a:r>
              <a:rPr lang="en-US" b="0" dirty="0">
                <a:effectLst/>
              </a:rPr>
              <a:t>(T)</a:t>
            </a:r>
          </a:p>
          <a:p>
            <a:pPr lvl="1"/>
            <a:r>
              <a:rPr lang="en-US" b="0" dirty="0">
                <a:effectLst/>
              </a:rPr>
              <a:t>50% males lack the trait (t)</a:t>
            </a:r>
          </a:p>
          <a:p>
            <a:pPr lvl="1"/>
            <a:r>
              <a:rPr lang="en-US" b="0" dirty="0">
                <a:effectLst/>
              </a:rPr>
              <a:t>50% females are choosy </a:t>
            </a:r>
            <a:r>
              <a:rPr lang="en-US" b="0" dirty="0" smtClean="0">
                <a:effectLst/>
              </a:rPr>
              <a:t>(C)… only </a:t>
            </a:r>
            <a:r>
              <a:rPr lang="en-US" b="0" dirty="0">
                <a:effectLst/>
              </a:rPr>
              <a:t>mate with T males</a:t>
            </a:r>
          </a:p>
          <a:p>
            <a:pPr lvl="1"/>
            <a:r>
              <a:rPr lang="en-US" b="0" dirty="0">
                <a:effectLst/>
              </a:rPr>
              <a:t>50% females are not choosy (c) </a:t>
            </a:r>
            <a:r>
              <a:rPr lang="en-US" b="0" dirty="0" smtClean="0">
                <a:effectLst/>
              </a:rPr>
              <a:t>… mate with either T or t males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28146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Sexy son = runaway =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Fisherian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selection</a:t>
            </a:r>
            <a:endParaRPr lang="en-US" sz="4000" dirty="0">
              <a:effectLst/>
            </a:endParaRP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4419600" y="17526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starting </a:t>
            </a:r>
            <a:r>
              <a:rPr lang="en-US" sz="2400" dirty="0" smtClean="0">
                <a:latin typeface="Calibri" pitchFamily="34" charset="0"/>
              </a:rPr>
              <a:t>haplotype frequencies:</a:t>
            </a:r>
            <a:endParaRPr lang="en-U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pitchFamily="34" charset="0"/>
              </a:rPr>
              <a:t>0.25 TC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pitchFamily="34" charset="0"/>
              </a:rPr>
              <a:t>0.25 </a:t>
            </a:r>
            <a:r>
              <a:rPr lang="en-US" sz="2400" dirty="0" err="1">
                <a:latin typeface="Calibri" pitchFamily="34" charset="0"/>
              </a:rPr>
              <a:t>Tc</a:t>
            </a:r>
            <a:endParaRPr lang="en-U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pitchFamily="34" charset="0"/>
              </a:rPr>
              <a:t>0.25 </a:t>
            </a:r>
            <a:r>
              <a:rPr lang="en-US" sz="2400" dirty="0" err="1">
                <a:latin typeface="Calibri" pitchFamily="34" charset="0"/>
              </a:rPr>
              <a:t>tC</a:t>
            </a:r>
            <a:endParaRPr lang="en-U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pitchFamily="34" charset="0"/>
              </a:rPr>
              <a:t>0.25 </a:t>
            </a:r>
            <a:r>
              <a:rPr lang="en-US" sz="2400" dirty="0" err="1">
                <a:latin typeface="Calibri" pitchFamily="34" charset="0"/>
              </a:rPr>
              <a:t>tc</a:t>
            </a: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next generation: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pitchFamily="34" charset="0"/>
              </a:rPr>
              <a:t>0.5 TC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pitchFamily="34" charset="0"/>
              </a:rPr>
              <a:t>0.25 </a:t>
            </a:r>
            <a:r>
              <a:rPr lang="en-US" sz="2400" dirty="0" err="1" smtClean="0">
                <a:latin typeface="Calibri" pitchFamily="34" charset="0"/>
              </a:rPr>
              <a:t>Tc</a:t>
            </a:r>
            <a:endParaRPr lang="en-U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pitchFamily="34" charset="0"/>
              </a:rPr>
              <a:t>0 </a:t>
            </a:r>
            <a:r>
              <a:rPr lang="en-US" sz="2400" dirty="0" err="1">
                <a:latin typeface="Calibri" pitchFamily="34" charset="0"/>
              </a:rPr>
              <a:t>tC</a:t>
            </a:r>
            <a:endParaRPr lang="en-U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alibri" pitchFamily="34" charset="0"/>
              </a:rPr>
              <a:t>0.25 </a:t>
            </a:r>
            <a:r>
              <a:rPr lang="en-US" sz="2400" dirty="0" err="1">
                <a:latin typeface="Calibri" pitchFamily="34" charset="0"/>
              </a:rPr>
              <a:t>tc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4" descr="RUNAWA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3505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6248400"/>
            <a:ext cx="819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http://bio.research.ucsc.edu/~barrylab/classes/animal_behavior/BOX_3_1.HTM</a:t>
            </a:r>
          </a:p>
        </p:txBody>
      </p:sp>
    </p:spTree>
    <p:extLst>
      <p:ext uri="{BB962C8B-B14F-4D97-AF65-F5344CB8AC3E}">
        <p14:creationId xmlns:p14="http://schemas.microsoft.com/office/powerpoint/2010/main" val="26792982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73162"/>
          </a:xfrm>
        </p:spPr>
        <p:txBody>
          <a:bodyPr/>
          <a:lstStyle/>
          <a:p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Sexy son = runaway = 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Fisherian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selection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>
              <a:effectLst/>
            </a:endParaRP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228600" y="19050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T males </a:t>
            </a:r>
            <a:r>
              <a:rPr lang="en-US" sz="2400" dirty="0" smtClean="0">
                <a:latin typeface="Calibri" pitchFamily="34" charset="0"/>
              </a:rPr>
              <a:t>attract more </a:t>
            </a:r>
            <a:r>
              <a:rPr lang="en-US" sz="2400" dirty="0" smtClean="0">
                <a:latin typeface="Calibri" pitchFamily="34" charset="0"/>
              </a:rPr>
              <a:t>mates</a:t>
            </a: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f</a:t>
            </a:r>
            <a:r>
              <a:rPr lang="en-US" sz="2400" dirty="0" smtClean="0">
                <a:latin typeface="Calibri" pitchFamily="34" charset="0"/>
              </a:rPr>
              <a:t>(C) increases as f(T) </a:t>
            </a:r>
            <a:r>
              <a:rPr lang="en-US" sz="2400" dirty="0" smtClean="0">
                <a:latin typeface="Calibri" pitchFamily="34" charset="0"/>
              </a:rPr>
              <a:t>increases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itchFamily="34" charset="0"/>
              </a:rPr>
              <a:t>T males get even more mates… positive </a:t>
            </a:r>
            <a:r>
              <a:rPr lang="en-US" sz="2400" dirty="0" smtClean="0">
                <a:latin typeface="Calibri" pitchFamily="34" charset="0"/>
              </a:rPr>
              <a:t>feedback</a:t>
            </a:r>
            <a:endParaRPr lang="en-US" sz="24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Do loci T and C need to be on the same chromosome to become genetically correlated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?</a:t>
            </a: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Would this process be effective if we started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with very low f(C)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How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would this model work for 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diploid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organisms-- does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it require certain dominance relationships among alleles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What </a:t>
            </a:r>
            <a:r>
              <a:rPr lang="en-US" sz="2400" dirty="0">
                <a:solidFill>
                  <a:srgbClr val="0000FF"/>
                </a:solidFill>
              </a:rPr>
              <a:t>does this model assume about costs of </a:t>
            </a:r>
            <a:r>
              <a:rPr lang="en-US" sz="2400" dirty="0" smtClean="0">
                <a:solidFill>
                  <a:srgbClr val="0000FF"/>
                </a:solidFill>
              </a:rPr>
              <a:t>alleles T &amp; C?</a:t>
            </a:r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1905000"/>
            <a:ext cx="464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8527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(genetic) benefits:</a:t>
            </a:r>
            <a:b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Good genes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410200" cy="4495799"/>
          </a:xfrm>
        </p:spPr>
        <p:txBody>
          <a:bodyPr/>
          <a:lstStyle/>
          <a:p>
            <a:r>
              <a:rPr lang="en-US" b="0" dirty="0" smtClean="0">
                <a:effectLst/>
              </a:rPr>
              <a:t>Sexy sons: female preferences are </a:t>
            </a:r>
            <a:r>
              <a:rPr lang="en-US" dirty="0" smtClean="0">
                <a:effectLst/>
              </a:rPr>
              <a:t>arbitrary</a:t>
            </a:r>
          </a:p>
          <a:p>
            <a:r>
              <a:rPr lang="en-US" b="0" dirty="0" smtClean="0">
                <a:effectLst/>
              </a:rPr>
              <a:t>Good genes: female preferences are </a:t>
            </a:r>
            <a:r>
              <a:rPr lang="en-US" dirty="0" smtClean="0">
                <a:effectLst/>
              </a:rPr>
              <a:t>adaptive</a:t>
            </a:r>
          </a:p>
          <a:p>
            <a:pPr lvl="1"/>
            <a:r>
              <a:rPr lang="en-US" b="0" dirty="0" smtClean="0">
                <a:effectLst/>
              </a:rPr>
              <a:t>only high-quality males can produce </a:t>
            </a:r>
            <a:r>
              <a:rPr lang="en-US" b="0" dirty="0" smtClean="0">
                <a:effectLst/>
              </a:rPr>
              <a:t>attractive traits</a:t>
            </a:r>
            <a:endParaRPr lang="en-US" b="0" dirty="0" smtClean="0">
              <a:effectLst/>
            </a:endParaRPr>
          </a:p>
          <a:p>
            <a:pPr lvl="1"/>
            <a:r>
              <a:rPr lang="en-US" b="0" dirty="0" smtClean="0">
                <a:effectLst/>
              </a:rPr>
              <a:t> offspring of </a:t>
            </a:r>
            <a:r>
              <a:rPr lang="en-US" b="0" dirty="0" smtClean="0">
                <a:effectLst/>
              </a:rPr>
              <a:t>attractive dads </a:t>
            </a:r>
            <a:r>
              <a:rPr lang="en-US" b="0" dirty="0" smtClean="0">
                <a:effectLst/>
              </a:rPr>
              <a:t>inherit good </a:t>
            </a:r>
            <a:r>
              <a:rPr lang="en-US" b="0" dirty="0" smtClean="0">
                <a:effectLst/>
              </a:rPr>
              <a:t>genes, survive </a:t>
            </a:r>
            <a:r>
              <a:rPr lang="en-US" b="0" dirty="0" smtClean="0">
                <a:effectLst/>
              </a:rPr>
              <a:t>better</a:t>
            </a:r>
            <a:endParaRPr lang="en-US" b="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0"/>
            <a:ext cx="2895600" cy="37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2699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But if good genes are so important, why is there still </a:t>
            </a:r>
            <a:r>
              <a:rPr lang="en-US" sz="4000" i="1" dirty="0" smtClean="0"/>
              <a:t>variation in male attractiveness and quality?</a:t>
            </a:r>
            <a:endParaRPr lang="en-US" sz="40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33601"/>
            <a:ext cx="8153400" cy="36576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600" b="0" dirty="0" smtClean="0">
                <a:effectLst/>
              </a:rPr>
              <a:t>“</a:t>
            </a:r>
            <a:r>
              <a:rPr lang="en-US" sz="3600" b="0" dirty="0" err="1" smtClean="0">
                <a:effectLst/>
              </a:rPr>
              <a:t>Lek</a:t>
            </a:r>
            <a:r>
              <a:rPr lang="en-US" sz="3600" b="0" dirty="0" smtClean="0">
                <a:effectLst/>
              </a:rPr>
              <a:t> Paradox”</a:t>
            </a:r>
            <a:endParaRPr lang="en-US" sz="3600" b="0" dirty="0" smtClean="0">
              <a:effectLst/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600" b="0" dirty="0" smtClean="0">
                <a:effectLst/>
              </a:rPr>
              <a:t>male </a:t>
            </a:r>
            <a:r>
              <a:rPr lang="en-US" sz="3600" b="0" dirty="0">
                <a:effectLst/>
              </a:rPr>
              <a:t>trait signals genetic quality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600" b="0" dirty="0" smtClean="0">
                <a:solidFill>
                  <a:srgbClr val="0000FF"/>
                </a:solidFill>
                <a:effectLst/>
              </a:rPr>
              <a:t>what happens to genetic variation at a locus when it experiences sustained directional selection?</a:t>
            </a:r>
            <a:endParaRPr lang="en-US" sz="3600" b="0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/>
          <a:lstStyle/>
          <a:p>
            <a:r>
              <a:rPr lang="en-US" sz="4000" i="1" dirty="0" smtClean="0"/>
              <a:t>Genic capture models solve the paradox via selection/mutation balance</a:t>
            </a:r>
            <a:endParaRPr lang="en-US" sz="40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0" dirty="0" smtClean="0">
                <a:effectLst/>
              </a:rPr>
              <a:t>trait itself may be polygenic: trait itself is a large mutational target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b="0" dirty="0" smtClean="0">
                <a:effectLst/>
              </a:rPr>
              <a:t>(</a:t>
            </a:r>
            <a:r>
              <a:rPr lang="en-US" sz="1800" b="0" dirty="0" err="1" smtClean="0">
                <a:effectLst/>
              </a:rPr>
              <a:t>Pomiankowski</a:t>
            </a:r>
            <a:r>
              <a:rPr lang="en-US" sz="1800" b="0" dirty="0" smtClean="0">
                <a:effectLst/>
              </a:rPr>
              <a:t> &amp; </a:t>
            </a:r>
            <a:r>
              <a:rPr lang="en-US" sz="1800" b="0" dirty="0" err="1" smtClean="0">
                <a:effectLst/>
              </a:rPr>
              <a:t>Møller</a:t>
            </a:r>
            <a:r>
              <a:rPr lang="en-US" sz="1800" b="0" dirty="0" smtClean="0">
                <a:effectLst/>
              </a:rPr>
              <a:t> 1990)</a:t>
            </a:r>
            <a:endParaRPr lang="en-US" b="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3600" b="0" dirty="0" smtClean="0">
                <a:effectLst/>
              </a:rPr>
              <a:t>trait expression may depend on condition, which is polygenic: condition is a large mutational target </a:t>
            </a:r>
            <a:endParaRPr lang="en-US" sz="3600" b="0" dirty="0">
              <a:effectLst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b="0" dirty="0" smtClean="0">
                <a:effectLst/>
              </a:rPr>
              <a:t>(Rowe &amp; </a:t>
            </a:r>
            <a:r>
              <a:rPr lang="en-US" sz="1800" b="0" dirty="0" err="1" smtClean="0">
                <a:effectLst/>
              </a:rPr>
              <a:t>Houle</a:t>
            </a:r>
            <a:r>
              <a:rPr lang="en-US" sz="1800" b="0" dirty="0" smtClean="0">
                <a:effectLst/>
              </a:rPr>
              <a:t> 1996)</a:t>
            </a:r>
          </a:p>
          <a:p>
            <a:pPr lvl="1">
              <a:lnSpc>
                <a:spcPct val="90000"/>
              </a:lnSpc>
            </a:pPr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55705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selection can drive speciation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245114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Sexual selection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 smtClean="0">
                <a:effectLst/>
              </a:rPr>
              <a:t>Bateman gradients </a:t>
            </a:r>
            <a:r>
              <a:rPr lang="en-US" b="0" dirty="0" smtClean="0">
                <a:effectLst/>
              </a:rPr>
              <a:t>predict </a:t>
            </a:r>
            <a:r>
              <a:rPr lang="en-US" b="0" dirty="0" smtClean="0">
                <a:effectLst/>
              </a:rPr>
              <a:t>which sex </a:t>
            </a:r>
            <a:r>
              <a:rPr lang="en-US" b="0" dirty="0" smtClean="0">
                <a:effectLst/>
              </a:rPr>
              <a:t>competes, which </a:t>
            </a:r>
            <a:r>
              <a:rPr lang="en-US" b="0" dirty="0" smtClean="0">
                <a:effectLst/>
              </a:rPr>
              <a:t>sex </a:t>
            </a:r>
            <a:r>
              <a:rPr lang="en-US" b="0" dirty="0" smtClean="0">
                <a:effectLst/>
              </a:rPr>
              <a:t>chooses, and the intensity of sexual selection</a:t>
            </a:r>
            <a:endParaRPr lang="en-US" b="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b="0" dirty="0" smtClean="0">
                <a:effectLst/>
              </a:rPr>
              <a:t>Mate choice can be costly, but choosing the best mate </a:t>
            </a:r>
            <a:r>
              <a:rPr lang="en-US" b="0" dirty="0" smtClean="0">
                <a:effectLst/>
                <a:sym typeface="Wingdings"/>
              </a:rPr>
              <a:t>confers </a:t>
            </a:r>
            <a:r>
              <a:rPr lang="en-US" b="0" dirty="0" smtClean="0">
                <a:effectLst/>
              </a:rPr>
              <a:t>material and/or genetic benefits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…and extinction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5" r="-1888"/>
          <a:stretch/>
        </p:blipFill>
        <p:spPr>
          <a:xfrm>
            <a:off x="1143000" y="1600200"/>
            <a:ext cx="7063986" cy="4800600"/>
          </a:xfrm>
        </p:spPr>
      </p:pic>
    </p:spTree>
    <p:extLst>
      <p:ext uri="{BB962C8B-B14F-4D97-AF65-F5344CB8AC3E}">
        <p14:creationId xmlns:p14="http://schemas.microsoft.com/office/powerpoint/2010/main" val="21491959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questions: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r>
              <a:rPr lang="en-US" b="0" dirty="0" smtClean="0">
                <a:effectLst/>
              </a:rPr>
              <a:t>Why do males* compete for access to females?</a:t>
            </a:r>
          </a:p>
          <a:p>
            <a:r>
              <a:rPr lang="en-US" b="0" dirty="0" smtClean="0">
                <a:effectLst/>
              </a:rPr>
              <a:t>Why are females* so choosy</a:t>
            </a:r>
            <a:r>
              <a:rPr lang="en-US" b="0" dirty="0" smtClean="0">
                <a:effectLst/>
              </a:rPr>
              <a:t>?</a:t>
            </a:r>
          </a:p>
          <a:p>
            <a:pPr lvl="1"/>
            <a:r>
              <a:rPr lang="en-US" b="0" dirty="0">
                <a:effectLst/>
              </a:rPr>
              <a:t>direct &amp; indirect benefits</a:t>
            </a:r>
          </a:p>
          <a:p>
            <a:pPr lvl="1"/>
            <a:r>
              <a:rPr lang="en-US" b="0" dirty="0">
                <a:effectLst/>
              </a:rPr>
              <a:t>sexy sons, good </a:t>
            </a:r>
            <a:r>
              <a:rPr lang="en-US" b="0" dirty="0" smtClean="0">
                <a:effectLst/>
              </a:rPr>
              <a:t>genes</a:t>
            </a:r>
            <a:endParaRPr lang="en-US" b="0" dirty="0" smtClean="0">
              <a:effectLst/>
            </a:endParaRPr>
          </a:p>
          <a:p>
            <a:endParaRPr lang="en-US" b="0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4229100"/>
            <a:ext cx="3124200" cy="2343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4495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*Except for sex-role reversed species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Eager males, coy females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2971800"/>
          </a:xfrm>
        </p:spPr>
        <p:txBody>
          <a:bodyPr/>
          <a:lstStyle/>
          <a:p>
            <a:r>
              <a:rPr lang="en-US" b="0" dirty="0" smtClean="0">
                <a:effectLst/>
              </a:rPr>
              <a:t>“That males … eagerly pursue the females, is notorious to everyone… The female, on the other hand, with the rarest exceptions, is coy and may often be seen </a:t>
            </a:r>
            <a:r>
              <a:rPr lang="en-US" b="0" dirty="0" err="1" smtClean="0">
                <a:effectLst/>
              </a:rPr>
              <a:t>endeavouring</a:t>
            </a:r>
            <a:r>
              <a:rPr lang="en-US" b="0" dirty="0" smtClean="0">
                <a:effectLst/>
              </a:rPr>
              <a:t> for a long time to escape the male.” </a:t>
            </a:r>
            <a:r>
              <a:rPr lang="en-US" sz="2400" b="0" dirty="0" smtClean="0">
                <a:effectLst/>
              </a:rPr>
              <a:t>(Darwin 1871)</a:t>
            </a:r>
            <a:endParaRPr lang="en-US" b="0" dirty="0" smtClean="0">
              <a:effectLst/>
            </a:endParaRPr>
          </a:p>
          <a:p>
            <a:pPr lvl="1"/>
            <a:endParaRPr lang="en-US" b="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4267200"/>
            <a:ext cx="3505200" cy="233904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 sex difference in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0" dirty="0">
                <a:effectLst/>
              </a:rPr>
              <a:t>Bateman’s fly experiments</a:t>
            </a:r>
          </a:p>
          <a:p>
            <a:pPr lvl="1">
              <a:lnSpc>
                <a:spcPct val="90000"/>
              </a:lnSpc>
            </a:pPr>
            <a:r>
              <a:rPr lang="en-US" b="0" dirty="0" smtClean="0">
                <a:effectLst/>
              </a:rPr>
              <a:t>stocked breeding vials with equal </a:t>
            </a:r>
            <a:r>
              <a:rPr lang="en-US" b="0" dirty="0">
                <a:effectLst/>
              </a:rPr>
              <a:t>numbers </a:t>
            </a:r>
            <a:r>
              <a:rPr lang="en-US" b="0" dirty="0">
                <a:solidFill>
                  <a:srgbClr val="FF0000"/>
                </a:solidFill>
                <a:effectLst/>
              </a:rPr>
              <a:t>females</a:t>
            </a:r>
            <a:r>
              <a:rPr lang="en-US" b="0" dirty="0">
                <a:effectLst/>
              </a:rPr>
              <a:t> </a:t>
            </a:r>
            <a:r>
              <a:rPr lang="en-US" b="0" dirty="0" smtClean="0">
                <a:effectLst/>
              </a:rPr>
              <a:t>&amp; </a:t>
            </a:r>
            <a:r>
              <a:rPr lang="en-US" b="0" dirty="0" smtClean="0">
                <a:solidFill>
                  <a:srgbClr val="0000FF"/>
                </a:solidFill>
                <a:effectLst/>
              </a:rPr>
              <a:t>males</a:t>
            </a:r>
          </a:p>
          <a:p>
            <a:pPr lvl="1">
              <a:lnSpc>
                <a:spcPct val="90000"/>
              </a:lnSpc>
            </a:pPr>
            <a:r>
              <a:rPr lang="en-US" b="0" dirty="0" smtClean="0">
                <a:effectLst/>
              </a:rPr>
              <a:t>for </a:t>
            </a:r>
            <a:r>
              <a:rPr lang="en-US" b="0" dirty="0">
                <a:effectLst/>
              </a:rPr>
              <a:t>each </a:t>
            </a:r>
            <a:r>
              <a:rPr lang="en-US" b="0" dirty="0" smtClean="0">
                <a:effectLst/>
              </a:rPr>
              <a:t>individual</a:t>
            </a:r>
            <a:r>
              <a:rPr lang="en-US" b="0" dirty="0" smtClean="0">
                <a:effectLst/>
              </a:rPr>
              <a:t>, </a:t>
            </a:r>
            <a:r>
              <a:rPr lang="en-US" b="0" dirty="0">
                <a:effectLst/>
              </a:rPr>
              <a:t>determined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# of offspring </a:t>
            </a:r>
            <a:r>
              <a:rPr lang="en-US" sz="2800" dirty="0" smtClean="0"/>
              <a:t>(reproductive success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[how?]</a:t>
            </a:r>
            <a:endParaRPr lang="en-US" sz="2800" dirty="0">
              <a:solidFill>
                <a:srgbClr val="0000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800" dirty="0"/>
              <a:t># of </a:t>
            </a:r>
            <a:r>
              <a:rPr lang="en-US" sz="2800" dirty="0" smtClean="0"/>
              <a:t>mates (mating success</a:t>
            </a:r>
            <a:r>
              <a:rPr lang="en-US" sz="2800" dirty="0" smtClean="0"/>
              <a:t>)</a:t>
            </a:r>
          </a:p>
          <a:p>
            <a:pPr lvl="2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b="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362200"/>
            <a:ext cx="3556000" cy="355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73162"/>
          </a:xfrm>
        </p:spPr>
        <p:txBody>
          <a:bodyPr/>
          <a:lstStyle/>
          <a:p>
            <a:r>
              <a:rPr lang="en-US" sz="4000" i="1" dirty="0" smtClean="0"/>
              <a:t>1. Male </a:t>
            </a:r>
            <a:r>
              <a:rPr lang="en-US" sz="4000" i="1" dirty="0" err="1" smtClean="0"/>
              <a:t>vs</a:t>
            </a:r>
            <a:r>
              <a:rPr lang="en-US" sz="4000" i="1" dirty="0" smtClean="0"/>
              <a:t> female reproductive success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953000"/>
            <a:ext cx="6096000" cy="1905000"/>
          </a:xfrm>
        </p:spPr>
        <p:txBody>
          <a:bodyPr/>
          <a:lstStyle/>
          <a:p>
            <a:r>
              <a:rPr lang="en-US" b="0" dirty="0" smtClean="0"/>
              <a:t>average reproductive success</a:t>
            </a:r>
          </a:p>
          <a:p>
            <a:r>
              <a:rPr lang="en-US" b="0" dirty="0" smtClean="0"/>
              <a:t>variance around this average</a:t>
            </a:r>
          </a:p>
          <a:p>
            <a:r>
              <a:rPr lang="en-US" b="0" dirty="0" smtClean="0"/>
              <a:t>maximum reproductive success</a:t>
            </a:r>
            <a:endParaRPr lang="en-US" b="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81944" y="4191000"/>
            <a:ext cx="556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963144" y="2819400"/>
            <a:ext cx="1828800" cy="1381124"/>
          </a:xfrm>
          <a:custGeom>
            <a:avLst/>
            <a:gdLst>
              <a:gd name="connsiteX0" fmla="*/ 0 w 2743200"/>
              <a:gd name="connsiteY0" fmla="*/ 785812 h 785812"/>
              <a:gd name="connsiteX1" fmla="*/ 885825 w 2743200"/>
              <a:gd name="connsiteY1" fmla="*/ 528637 h 785812"/>
              <a:gd name="connsiteX2" fmla="*/ 1528762 w 2743200"/>
              <a:gd name="connsiteY2" fmla="*/ 14287 h 785812"/>
              <a:gd name="connsiteX3" fmla="*/ 2085975 w 2743200"/>
              <a:gd name="connsiteY3" fmla="*/ 614362 h 785812"/>
              <a:gd name="connsiteX4" fmla="*/ 2743200 w 2743200"/>
              <a:gd name="connsiteY4" fmla="*/ 757237 h 785812"/>
              <a:gd name="connsiteX5" fmla="*/ 2743200 w 2743200"/>
              <a:gd name="connsiteY5" fmla="*/ 757237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785812">
                <a:moveTo>
                  <a:pt x="0" y="785812"/>
                </a:moveTo>
                <a:cubicBezTo>
                  <a:pt x="315515" y="721518"/>
                  <a:pt x="631031" y="657225"/>
                  <a:pt x="885825" y="528637"/>
                </a:cubicBezTo>
                <a:cubicBezTo>
                  <a:pt x="1140619" y="400050"/>
                  <a:pt x="1328737" y="0"/>
                  <a:pt x="1528762" y="14287"/>
                </a:cubicBezTo>
                <a:cubicBezTo>
                  <a:pt x="1728787" y="28575"/>
                  <a:pt x="1883569" y="490537"/>
                  <a:pt x="2085975" y="614362"/>
                </a:cubicBezTo>
                <a:cubicBezTo>
                  <a:pt x="2288381" y="738187"/>
                  <a:pt x="2743200" y="757237"/>
                  <a:pt x="2743200" y="757237"/>
                </a:cubicBezTo>
                <a:lnTo>
                  <a:pt x="2743200" y="75723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u="sng"/>
          </a:p>
        </p:txBody>
      </p:sp>
      <p:sp>
        <p:nvSpPr>
          <p:cNvPr id="7" name="Freeform 6"/>
          <p:cNvSpPr/>
          <p:nvPr/>
        </p:nvSpPr>
        <p:spPr>
          <a:xfrm>
            <a:off x="2058144" y="3581400"/>
            <a:ext cx="5376862" cy="547688"/>
          </a:xfrm>
          <a:custGeom>
            <a:avLst/>
            <a:gdLst>
              <a:gd name="connsiteX0" fmla="*/ 0 w 2743200"/>
              <a:gd name="connsiteY0" fmla="*/ 785812 h 785812"/>
              <a:gd name="connsiteX1" fmla="*/ 885825 w 2743200"/>
              <a:gd name="connsiteY1" fmla="*/ 528637 h 785812"/>
              <a:gd name="connsiteX2" fmla="*/ 1528762 w 2743200"/>
              <a:gd name="connsiteY2" fmla="*/ 14287 h 785812"/>
              <a:gd name="connsiteX3" fmla="*/ 2085975 w 2743200"/>
              <a:gd name="connsiteY3" fmla="*/ 614362 h 785812"/>
              <a:gd name="connsiteX4" fmla="*/ 2743200 w 2743200"/>
              <a:gd name="connsiteY4" fmla="*/ 757237 h 785812"/>
              <a:gd name="connsiteX5" fmla="*/ 2743200 w 2743200"/>
              <a:gd name="connsiteY5" fmla="*/ 757237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785812">
                <a:moveTo>
                  <a:pt x="0" y="785812"/>
                </a:moveTo>
                <a:cubicBezTo>
                  <a:pt x="315515" y="721518"/>
                  <a:pt x="631031" y="657225"/>
                  <a:pt x="885825" y="528637"/>
                </a:cubicBezTo>
                <a:cubicBezTo>
                  <a:pt x="1140619" y="400050"/>
                  <a:pt x="1328737" y="0"/>
                  <a:pt x="1528762" y="14287"/>
                </a:cubicBezTo>
                <a:cubicBezTo>
                  <a:pt x="1728787" y="28575"/>
                  <a:pt x="1883569" y="490537"/>
                  <a:pt x="2085975" y="614362"/>
                </a:cubicBezTo>
                <a:cubicBezTo>
                  <a:pt x="2288381" y="738187"/>
                  <a:pt x="2743200" y="757237"/>
                  <a:pt x="2743200" y="757237"/>
                </a:cubicBezTo>
                <a:lnTo>
                  <a:pt x="2743200" y="757237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u="sng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1334244" y="35433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752425" y="3232873"/>
            <a:ext cx="176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frequency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4191001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number of offspring (repro success)</a:t>
            </a:r>
            <a:endParaRPr lang="en-CA" sz="28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3644" y="3390900"/>
            <a:ext cx="16002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9944" y="33528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67944" y="33528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2344" y="3505200"/>
            <a:ext cx="20574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439144" y="3505200"/>
            <a:ext cx="23622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7239744" y="3429000"/>
            <a:ext cx="304800" cy="685800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u="sng"/>
          </a:p>
        </p:txBody>
      </p:sp>
      <p:sp>
        <p:nvSpPr>
          <p:cNvPr id="17" name="Down Arrow 16"/>
          <p:cNvSpPr/>
          <p:nvPr/>
        </p:nvSpPr>
        <p:spPr>
          <a:xfrm>
            <a:off x="5639544" y="3429000"/>
            <a:ext cx="304800" cy="685800"/>
          </a:xfrm>
          <a:prstGeom prst="downArrow">
            <a:avLst/>
          </a:prstGeom>
          <a:solidFill>
            <a:srgbClr val="F9A5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u="sn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944" y="2133600"/>
            <a:ext cx="4572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744" y="2209800"/>
            <a:ext cx="330200" cy="4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5088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2. Male </a:t>
            </a:r>
            <a:r>
              <a:rPr lang="en-US" sz="4000" i="1" dirty="0" err="1" smtClean="0"/>
              <a:t>vs</a:t>
            </a:r>
            <a:r>
              <a:rPr lang="en-US" sz="4000" i="1" dirty="0" smtClean="0"/>
              <a:t> female mating success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953000"/>
            <a:ext cx="6096000" cy="1905000"/>
          </a:xfrm>
        </p:spPr>
        <p:txBody>
          <a:bodyPr/>
          <a:lstStyle/>
          <a:p>
            <a:r>
              <a:rPr lang="en-US" b="0" dirty="0" smtClean="0"/>
              <a:t>higher variance in males… some get no mates, some have many</a:t>
            </a:r>
            <a:endParaRPr lang="en-US" b="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81944" y="4191000"/>
            <a:ext cx="556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963144" y="2819400"/>
            <a:ext cx="1828800" cy="1381124"/>
          </a:xfrm>
          <a:custGeom>
            <a:avLst/>
            <a:gdLst>
              <a:gd name="connsiteX0" fmla="*/ 0 w 2743200"/>
              <a:gd name="connsiteY0" fmla="*/ 785812 h 785812"/>
              <a:gd name="connsiteX1" fmla="*/ 885825 w 2743200"/>
              <a:gd name="connsiteY1" fmla="*/ 528637 h 785812"/>
              <a:gd name="connsiteX2" fmla="*/ 1528762 w 2743200"/>
              <a:gd name="connsiteY2" fmla="*/ 14287 h 785812"/>
              <a:gd name="connsiteX3" fmla="*/ 2085975 w 2743200"/>
              <a:gd name="connsiteY3" fmla="*/ 614362 h 785812"/>
              <a:gd name="connsiteX4" fmla="*/ 2743200 w 2743200"/>
              <a:gd name="connsiteY4" fmla="*/ 757237 h 785812"/>
              <a:gd name="connsiteX5" fmla="*/ 2743200 w 2743200"/>
              <a:gd name="connsiteY5" fmla="*/ 757237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785812">
                <a:moveTo>
                  <a:pt x="0" y="785812"/>
                </a:moveTo>
                <a:cubicBezTo>
                  <a:pt x="315515" y="721518"/>
                  <a:pt x="631031" y="657225"/>
                  <a:pt x="885825" y="528637"/>
                </a:cubicBezTo>
                <a:cubicBezTo>
                  <a:pt x="1140619" y="400050"/>
                  <a:pt x="1328737" y="0"/>
                  <a:pt x="1528762" y="14287"/>
                </a:cubicBezTo>
                <a:cubicBezTo>
                  <a:pt x="1728787" y="28575"/>
                  <a:pt x="1883569" y="490537"/>
                  <a:pt x="2085975" y="614362"/>
                </a:cubicBezTo>
                <a:cubicBezTo>
                  <a:pt x="2288381" y="738187"/>
                  <a:pt x="2743200" y="757237"/>
                  <a:pt x="2743200" y="757237"/>
                </a:cubicBezTo>
                <a:lnTo>
                  <a:pt x="2743200" y="75723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u="sng"/>
          </a:p>
        </p:txBody>
      </p:sp>
      <p:sp>
        <p:nvSpPr>
          <p:cNvPr id="7" name="Freeform 6"/>
          <p:cNvSpPr/>
          <p:nvPr/>
        </p:nvSpPr>
        <p:spPr>
          <a:xfrm>
            <a:off x="2058144" y="3581400"/>
            <a:ext cx="5376862" cy="547688"/>
          </a:xfrm>
          <a:custGeom>
            <a:avLst/>
            <a:gdLst>
              <a:gd name="connsiteX0" fmla="*/ 0 w 2743200"/>
              <a:gd name="connsiteY0" fmla="*/ 785812 h 785812"/>
              <a:gd name="connsiteX1" fmla="*/ 885825 w 2743200"/>
              <a:gd name="connsiteY1" fmla="*/ 528637 h 785812"/>
              <a:gd name="connsiteX2" fmla="*/ 1528762 w 2743200"/>
              <a:gd name="connsiteY2" fmla="*/ 14287 h 785812"/>
              <a:gd name="connsiteX3" fmla="*/ 2085975 w 2743200"/>
              <a:gd name="connsiteY3" fmla="*/ 614362 h 785812"/>
              <a:gd name="connsiteX4" fmla="*/ 2743200 w 2743200"/>
              <a:gd name="connsiteY4" fmla="*/ 757237 h 785812"/>
              <a:gd name="connsiteX5" fmla="*/ 2743200 w 2743200"/>
              <a:gd name="connsiteY5" fmla="*/ 757237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785812">
                <a:moveTo>
                  <a:pt x="0" y="785812"/>
                </a:moveTo>
                <a:cubicBezTo>
                  <a:pt x="315515" y="721518"/>
                  <a:pt x="631031" y="657225"/>
                  <a:pt x="885825" y="528637"/>
                </a:cubicBezTo>
                <a:cubicBezTo>
                  <a:pt x="1140619" y="400050"/>
                  <a:pt x="1328737" y="0"/>
                  <a:pt x="1528762" y="14287"/>
                </a:cubicBezTo>
                <a:cubicBezTo>
                  <a:pt x="1728787" y="28575"/>
                  <a:pt x="1883569" y="490537"/>
                  <a:pt x="2085975" y="614362"/>
                </a:cubicBezTo>
                <a:cubicBezTo>
                  <a:pt x="2288381" y="738187"/>
                  <a:pt x="2743200" y="757237"/>
                  <a:pt x="2743200" y="757237"/>
                </a:cubicBezTo>
                <a:lnTo>
                  <a:pt x="2743200" y="757237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u="sng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1334244" y="35433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752425" y="3232873"/>
            <a:ext cx="176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frequency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4191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number of mates (mating success)</a:t>
            </a:r>
            <a:endParaRPr lang="en-CA" sz="28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3644" y="3390900"/>
            <a:ext cx="16002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9944" y="33528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67944" y="33528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2344" y="3505200"/>
            <a:ext cx="20574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439144" y="3505200"/>
            <a:ext cx="23622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944" y="2133600"/>
            <a:ext cx="4572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744" y="2209800"/>
            <a:ext cx="330200" cy="4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53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Mating success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reproductive success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065318" y="3716482"/>
            <a:ext cx="155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offspring</a:t>
            </a:r>
            <a:endParaRPr lang="en-C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741" y="5295054"/>
            <a:ext cx="2209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mates</a:t>
            </a:r>
            <a:endParaRPr lang="en-CA" sz="2800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201141" y="4075854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7941" y="5142654"/>
            <a:ext cx="419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20341" y="2932854"/>
            <a:ext cx="3733800" cy="1981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96541" y="4609254"/>
            <a:ext cx="457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953741" y="4533054"/>
            <a:ext cx="3124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541" y="2551854"/>
            <a:ext cx="4572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41" y="4304454"/>
            <a:ext cx="330200" cy="492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2438400"/>
            <a:ext cx="3198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Bateman gradients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358139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00FF"/>
                </a:solidFill>
              </a:rPr>
              <a:t>What about </a:t>
            </a:r>
            <a:r>
              <a:rPr lang="en-CA" sz="2800" dirty="0">
                <a:solidFill>
                  <a:srgbClr val="0000FF"/>
                </a:solidFill>
              </a:rPr>
              <a:t>sex role </a:t>
            </a:r>
            <a:r>
              <a:rPr lang="en-CA" sz="2800" dirty="0" smtClean="0">
                <a:solidFill>
                  <a:srgbClr val="0000FF"/>
                </a:solidFill>
              </a:rPr>
              <a:t>reversal?</a:t>
            </a:r>
          </a:p>
          <a:p>
            <a:endParaRPr lang="en-CA" sz="2800" dirty="0">
              <a:solidFill>
                <a:srgbClr val="0000FF"/>
              </a:solidFill>
            </a:endParaRPr>
          </a:p>
          <a:p>
            <a:r>
              <a:rPr lang="en-CA" sz="2800" dirty="0" smtClean="0">
                <a:solidFill>
                  <a:srgbClr val="0000FF"/>
                </a:solidFill>
              </a:rPr>
              <a:t>Could Bateman </a:t>
            </a:r>
            <a:r>
              <a:rPr lang="en-CA" sz="2800" dirty="0">
                <a:solidFill>
                  <a:srgbClr val="0000FF"/>
                </a:solidFill>
              </a:rPr>
              <a:t>gradients </a:t>
            </a:r>
            <a:r>
              <a:rPr lang="en-CA" sz="2800" dirty="0" smtClean="0">
                <a:solidFill>
                  <a:srgbClr val="0000FF"/>
                </a:solidFill>
              </a:rPr>
              <a:t>ever be </a:t>
            </a:r>
            <a:r>
              <a:rPr lang="en-CA" sz="2800" dirty="0">
                <a:solidFill>
                  <a:srgbClr val="0000FF"/>
                </a:solidFill>
              </a:rPr>
              <a:t>positive for BOTH sexes</a:t>
            </a:r>
            <a:r>
              <a:rPr lang="en-CA" sz="2800" dirty="0" smtClean="0">
                <a:solidFill>
                  <a:srgbClr val="0000FF"/>
                </a:solidFill>
              </a:rPr>
              <a:t>?</a:t>
            </a:r>
          </a:p>
          <a:p>
            <a:endParaRPr lang="en-CA" sz="2800" dirty="0">
              <a:solidFill>
                <a:srgbClr val="0000FF"/>
              </a:solidFill>
            </a:endParaRPr>
          </a:p>
          <a:p>
            <a:r>
              <a:rPr lang="en-CA" sz="2800" dirty="0">
                <a:solidFill>
                  <a:srgbClr val="0000FF"/>
                </a:solidFill>
              </a:rPr>
              <a:t>Are Bateman gradients ever negative?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thmaster">
  <a:themeElements>
    <a:clrScheme name="beth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th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th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th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th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th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th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th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th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bethmaster</Template>
  <TotalTime>18609</TotalTime>
  <Words>757</Words>
  <Application>Microsoft Macintosh PowerPoint</Application>
  <PresentationFormat>On-screen Show (4:3)</PresentationFormat>
  <Paragraphs>111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bethmaster</vt:lpstr>
      <vt:lpstr>PowerPoint Presentation</vt:lpstr>
      <vt:lpstr>Sexual selection can drive speciation</vt:lpstr>
      <vt:lpstr>…and extinction</vt:lpstr>
      <vt:lpstr>Major questions:</vt:lpstr>
      <vt:lpstr>Eager males, coy females</vt:lpstr>
      <vt:lpstr>Why the sex difference in behaviour?</vt:lpstr>
      <vt:lpstr>1. Male vs female reproductive success</vt:lpstr>
      <vt:lpstr>2. Male vs female mating success</vt:lpstr>
      <vt:lpstr>3. Mating success vs reproductive success</vt:lpstr>
      <vt:lpstr>Bateman’s principles and  sexual selection</vt:lpstr>
      <vt:lpstr>Major questions:</vt:lpstr>
      <vt:lpstr>Being a choosy female can be time-consuming and dangerous.  Why not just mate with the  first male you meet?  How do females benefit from  being choosy?</vt:lpstr>
      <vt:lpstr>Direct benefits: resources or care</vt:lpstr>
      <vt:lpstr>Indirect (genetic) benefits: (1) Sexy sons</vt:lpstr>
      <vt:lpstr>Sexy son = runaway = Fisherian selection</vt:lpstr>
      <vt:lpstr>Sexy son = runaway = Fisherian selection </vt:lpstr>
      <vt:lpstr>Indirect (genetic) benefits: (2) Good genes</vt:lpstr>
      <vt:lpstr>But if good genes are so important, why is there still variation in male attractiveness and quality?</vt:lpstr>
      <vt:lpstr>Genic capture models solve the paradox via selection/mutation balance</vt:lpstr>
      <vt:lpstr>Summary: Sexual selection</vt:lpstr>
    </vt:vector>
  </TitlesOfParts>
  <Company>The University of Western Ontario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of selection</dc:title>
  <dc:creator>Beth  MacDougall-Shackleton</dc:creator>
  <cp:lastModifiedBy>Beth MacDougall-Shackleton</cp:lastModifiedBy>
  <cp:revision>563</cp:revision>
  <cp:lastPrinted>2015-02-26T14:31:12Z</cp:lastPrinted>
  <dcterms:created xsi:type="dcterms:W3CDTF">2004-11-01T01:42:49Z</dcterms:created>
  <dcterms:modified xsi:type="dcterms:W3CDTF">2016-02-22T19:37:54Z</dcterms:modified>
</cp:coreProperties>
</file>