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3" r:id="rId2"/>
    <p:sldId id="337" r:id="rId3"/>
    <p:sldId id="33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E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0" autoAdjust="0"/>
    <p:restoredTop sz="94660"/>
  </p:normalViewPr>
  <p:slideViewPr>
    <p:cSldViewPr>
      <p:cViewPr>
        <p:scale>
          <a:sx n="90" d="100"/>
          <a:sy n="90" d="100"/>
        </p:scale>
        <p:origin x="-1026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4BC7B6-A16F-42D3-A4FA-038122832367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60476B-3BE1-4406-893A-49413478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0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0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7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2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9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8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5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5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6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4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814D5-F2A9-42BB-929F-DB4603C9F29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17C49-659B-44A1-AF68-493C7886C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llips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ldeo.columbia.edu/~polsen/nbcp/cycl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63" y="371969"/>
            <a:ext cx="3886200" cy="472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89408" y="3956349"/>
            <a:ext cx="449580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 smtClean="0"/>
              <a:t>“On average, the short modulating cycles contain five Van Houten cycles (</a:t>
            </a:r>
            <a:r>
              <a:rPr lang="en-US" altLang="en-US" dirty="0" smtClean="0"/>
              <a:t>range </a:t>
            </a:r>
            <a:r>
              <a:rPr lang="en-US" altLang="en-US" dirty="0" smtClean="0"/>
              <a:t>of four to six), the McLaughlin cycles contain four short modulating cycles, and the long cycles contain four to five McLaughlin cycles. </a:t>
            </a:r>
          </a:p>
          <a:p>
            <a:pPr algn="ctr">
              <a:spcBef>
                <a:spcPct val="50000"/>
              </a:spcBef>
            </a:pPr>
            <a:r>
              <a:rPr lang="en-US" altLang="en-US" dirty="0" smtClean="0"/>
              <a:t>The expression of McLaughlin cycles is the strongest and that of the long modulating cycles is the weakest.”</a:t>
            </a:r>
            <a:endParaRPr lang="en-US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87067" y="5179761"/>
            <a:ext cx="814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/>
              <a:t>~20 </a:t>
            </a:r>
            <a:r>
              <a:rPr lang="en-US" altLang="en-US" dirty="0" err="1" smtClean="0"/>
              <a:t>ka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01467" y="5179761"/>
            <a:ext cx="914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/>
              <a:t>~100 </a:t>
            </a:r>
            <a:r>
              <a:rPr lang="en-US" altLang="en-US" dirty="0" err="1" smtClean="0"/>
              <a:t>ka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19379" y="5179761"/>
            <a:ext cx="914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/>
              <a:t>~413 </a:t>
            </a:r>
            <a:r>
              <a:rPr lang="en-US" altLang="en-US" dirty="0" err="1" smtClean="0"/>
              <a:t>ka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37291" y="5179761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/>
              <a:t>~1.75 Ma</a:t>
            </a:r>
            <a:endParaRPr lang="en-US" dirty="0"/>
          </a:p>
        </p:txBody>
      </p:sp>
      <p:pic>
        <p:nvPicPr>
          <p:cNvPr id="25602" name="Picture 2" descr="http://d1jqu7g1y74ds1.cloudfront.net/wp-content/uploads/2009/09/620px-milankovitchcycles-580x4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944" y="402161"/>
            <a:ext cx="4658456" cy="334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086600" y="6467102"/>
            <a:ext cx="1590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 smtClean="0">
                <a:solidFill>
                  <a:schemeClr val="bg1">
                    <a:lumMod val="85000"/>
                  </a:schemeClr>
                </a:solidFill>
              </a:rPr>
              <a:t>GC Herman TCNJ 2015</a:t>
            </a:r>
            <a:endParaRPr lang="en-US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6292" y="5636105"/>
            <a:ext cx="4040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Olsen, P. E., Kent, D V., Cornet, B., Witte, W. K., and Schlische, R. W., 1996, High-resolution stratigraphy of the Newark rift basin (Early Mesozoic, Eastern North America): Geological Society of America, v. 108, 40-77.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2577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omposite of Newark basin c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"/>
            <a:ext cx="4191000" cy="647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6637806" y="838200"/>
            <a:ext cx="16812" cy="5334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953000" y="2766536"/>
            <a:ext cx="3581400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 smtClean="0"/>
              <a:t>About 60 members in the ~15,000-foot Triassic section</a:t>
            </a:r>
          </a:p>
          <a:p>
            <a:pPr algn="ctr">
              <a:spcBef>
                <a:spcPct val="50000"/>
              </a:spcBef>
            </a:pPr>
            <a:endParaRPr lang="en-US" altLang="en-US" dirty="0"/>
          </a:p>
          <a:p>
            <a:pPr algn="ctr">
              <a:spcBef>
                <a:spcPct val="50000"/>
              </a:spcBef>
            </a:pPr>
            <a:r>
              <a:rPr lang="en-US" altLang="en-US" dirty="0" smtClean="0"/>
              <a:t>60 x 413 </a:t>
            </a:r>
            <a:r>
              <a:rPr lang="en-US" altLang="en-US" dirty="0" err="1" smtClean="0"/>
              <a:t>ka</a:t>
            </a:r>
            <a:r>
              <a:rPr lang="en-US" altLang="en-US" dirty="0" smtClean="0"/>
              <a:t> = ~25 million years</a:t>
            </a:r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7086600" y="6467102"/>
            <a:ext cx="1590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 smtClean="0">
                <a:solidFill>
                  <a:schemeClr val="bg1">
                    <a:lumMod val="85000"/>
                  </a:schemeClr>
                </a:solidFill>
              </a:rPr>
              <a:t>GC Herman TCNJ 2015</a:t>
            </a:r>
            <a:endParaRPr lang="en-US" sz="1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30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735" y="289596"/>
            <a:ext cx="58769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V="1">
            <a:off x="2418582" y="274064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587197" y="35052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893805" y="289596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712534" y="305963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338830" y="292398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059866" y="289596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495800" y="295330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844901" y="305963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181600" y="289596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502670" y="289596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449660" y="4893189"/>
            <a:ext cx="1417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/>
              <a:t>~100 </a:t>
            </a:r>
            <a:r>
              <a:rPr lang="en-US" altLang="en-US" dirty="0" err="1" smtClean="0"/>
              <a:t>kz</a:t>
            </a:r>
            <a:r>
              <a:rPr lang="en-US" altLang="en-US" dirty="0" smtClean="0"/>
              <a:t> cycle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4708599" y="1941322"/>
            <a:ext cx="1457864" cy="583038"/>
          </a:xfrm>
          <a:custGeom>
            <a:avLst/>
            <a:gdLst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268083 w 1820174"/>
              <a:gd name="connsiteY7" fmla="*/ 221476 h 572853"/>
              <a:gd name="connsiteX8" fmla="*/ 1190445 w 1820174"/>
              <a:gd name="connsiteY8" fmla="*/ 255982 h 572853"/>
              <a:gd name="connsiteX9" fmla="*/ 1112808 w 1820174"/>
              <a:gd name="connsiteY9" fmla="*/ 523401 h 572853"/>
              <a:gd name="connsiteX10" fmla="*/ 923027 w 1820174"/>
              <a:gd name="connsiteY10" fmla="*/ 445763 h 572853"/>
              <a:gd name="connsiteX11" fmla="*/ 810883 w 1820174"/>
              <a:gd name="connsiteY11" fmla="*/ 566533 h 572853"/>
              <a:gd name="connsiteX12" fmla="*/ 595223 w 1820174"/>
              <a:gd name="connsiteY12" fmla="*/ 212850 h 572853"/>
              <a:gd name="connsiteX13" fmla="*/ 414068 w 1820174"/>
              <a:gd name="connsiteY13" fmla="*/ 506148 h 572853"/>
              <a:gd name="connsiteX14" fmla="*/ 224287 w 1820174"/>
              <a:gd name="connsiteY14" fmla="*/ 109333 h 572853"/>
              <a:gd name="connsiteX15" fmla="*/ 0 w 1820174"/>
              <a:gd name="connsiteY15" fmla="*/ 532027 h 572853"/>
              <a:gd name="connsiteX16" fmla="*/ 0 w 1820174"/>
              <a:gd name="connsiteY16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268083 w 1820174"/>
              <a:gd name="connsiteY7" fmla="*/ 221476 h 572853"/>
              <a:gd name="connsiteX8" fmla="*/ 1112808 w 1820174"/>
              <a:gd name="connsiteY8" fmla="*/ 523401 h 572853"/>
              <a:gd name="connsiteX9" fmla="*/ 923027 w 1820174"/>
              <a:gd name="connsiteY9" fmla="*/ 445763 h 572853"/>
              <a:gd name="connsiteX10" fmla="*/ 810883 w 1820174"/>
              <a:gd name="connsiteY10" fmla="*/ 566533 h 572853"/>
              <a:gd name="connsiteX11" fmla="*/ 595223 w 1820174"/>
              <a:gd name="connsiteY11" fmla="*/ 212850 h 572853"/>
              <a:gd name="connsiteX12" fmla="*/ 414068 w 1820174"/>
              <a:gd name="connsiteY12" fmla="*/ 506148 h 572853"/>
              <a:gd name="connsiteX13" fmla="*/ 224287 w 1820174"/>
              <a:gd name="connsiteY13" fmla="*/ 109333 h 572853"/>
              <a:gd name="connsiteX14" fmla="*/ 0 w 1820174"/>
              <a:gd name="connsiteY14" fmla="*/ 532027 h 572853"/>
              <a:gd name="connsiteX15" fmla="*/ 0 w 1820174"/>
              <a:gd name="connsiteY15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112808 w 1820174"/>
              <a:gd name="connsiteY7" fmla="*/ 523401 h 572853"/>
              <a:gd name="connsiteX8" fmla="*/ 923027 w 1820174"/>
              <a:gd name="connsiteY8" fmla="*/ 445763 h 572853"/>
              <a:gd name="connsiteX9" fmla="*/ 810883 w 1820174"/>
              <a:gd name="connsiteY9" fmla="*/ 566533 h 572853"/>
              <a:gd name="connsiteX10" fmla="*/ 595223 w 1820174"/>
              <a:gd name="connsiteY10" fmla="*/ 212850 h 572853"/>
              <a:gd name="connsiteX11" fmla="*/ 414068 w 1820174"/>
              <a:gd name="connsiteY11" fmla="*/ 506148 h 572853"/>
              <a:gd name="connsiteX12" fmla="*/ 224287 w 1820174"/>
              <a:gd name="connsiteY12" fmla="*/ 109333 h 572853"/>
              <a:gd name="connsiteX13" fmla="*/ 0 w 1820174"/>
              <a:gd name="connsiteY13" fmla="*/ 532027 h 572853"/>
              <a:gd name="connsiteX14" fmla="*/ 0 w 1820174"/>
              <a:gd name="connsiteY14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285337 w 1820174"/>
              <a:gd name="connsiteY6" fmla="*/ 204223 h 572853"/>
              <a:gd name="connsiteX7" fmla="*/ 1112808 w 1820174"/>
              <a:gd name="connsiteY7" fmla="*/ 523401 h 572853"/>
              <a:gd name="connsiteX8" fmla="*/ 923027 w 1820174"/>
              <a:gd name="connsiteY8" fmla="*/ 445763 h 572853"/>
              <a:gd name="connsiteX9" fmla="*/ 810883 w 1820174"/>
              <a:gd name="connsiteY9" fmla="*/ 566533 h 572853"/>
              <a:gd name="connsiteX10" fmla="*/ 595223 w 1820174"/>
              <a:gd name="connsiteY10" fmla="*/ 212850 h 572853"/>
              <a:gd name="connsiteX11" fmla="*/ 414068 w 1820174"/>
              <a:gd name="connsiteY11" fmla="*/ 506148 h 572853"/>
              <a:gd name="connsiteX12" fmla="*/ 224287 w 1820174"/>
              <a:gd name="connsiteY12" fmla="*/ 109333 h 572853"/>
              <a:gd name="connsiteX13" fmla="*/ 0 w 1820174"/>
              <a:gd name="connsiteY13" fmla="*/ 532027 h 572853"/>
              <a:gd name="connsiteX14" fmla="*/ 0 w 1820174"/>
              <a:gd name="connsiteY14" fmla="*/ 532027 h 572853"/>
              <a:gd name="connsiteX0" fmla="*/ 1820174 w 1820174"/>
              <a:gd name="connsiteY0" fmla="*/ 264608 h 571600"/>
              <a:gd name="connsiteX1" fmla="*/ 1725283 w 1820174"/>
              <a:gd name="connsiteY1" fmla="*/ 31695 h 571600"/>
              <a:gd name="connsiteX2" fmla="*/ 1673525 w 1820174"/>
              <a:gd name="connsiteY2" fmla="*/ 5816 h 571600"/>
              <a:gd name="connsiteX3" fmla="*/ 1621766 w 1820174"/>
              <a:gd name="connsiteY3" fmla="*/ 66201 h 571600"/>
              <a:gd name="connsiteX4" fmla="*/ 1535502 w 1820174"/>
              <a:gd name="connsiteY4" fmla="*/ 247355 h 571600"/>
              <a:gd name="connsiteX5" fmla="*/ 1449238 w 1820174"/>
              <a:gd name="connsiteY5" fmla="*/ 549280 h 571600"/>
              <a:gd name="connsiteX6" fmla="*/ 1285337 w 1820174"/>
              <a:gd name="connsiteY6" fmla="*/ 204223 h 571600"/>
              <a:gd name="connsiteX7" fmla="*/ 1112808 w 1820174"/>
              <a:gd name="connsiteY7" fmla="*/ 523401 h 571600"/>
              <a:gd name="connsiteX8" fmla="*/ 948906 w 1820174"/>
              <a:gd name="connsiteY8" fmla="*/ 428510 h 571600"/>
              <a:gd name="connsiteX9" fmla="*/ 810883 w 1820174"/>
              <a:gd name="connsiteY9" fmla="*/ 566533 h 571600"/>
              <a:gd name="connsiteX10" fmla="*/ 595223 w 1820174"/>
              <a:gd name="connsiteY10" fmla="*/ 212850 h 571600"/>
              <a:gd name="connsiteX11" fmla="*/ 414068 w 1820174"/>
              <a:gd name="connsiteY11" fmla="*/ 506148 h 571600"/>
              <a:gd name="connsiteX12" fmla="*/ 224287 w 1820174"/>
              <a:gd name="connsiteY12" fmla="*/ 109333 h 571600"/>
              <a:gd name="connsiteX13" fmla="*/ 0 w 1820174"/>
              <a:gd name="connsiteY13" fmla="*/ 532027 h 571600"/>
              <a:gd name="connsiteX14" fmla="*/ 0 w 1820174"/>
              <a:gd name="connsiteY14" fmla="*/ 532027 h 571600"/>
              <a:gd name="connsiteX0" fmla="*/ 1820174 w 1820174"/>
              <a:gd name="connsiteY0" fmla="*/ 277782 h 584774"/>
              <a:gd name="connsiteX1" fmla="*/ 1725283 w 1820174"/>
              <a:gd name="connsiteY1" fmla="*/ 44869 h 584774"/>
              <a:gd name="connsiteX2" fmla="*/ 1673525 w 1820174"/>
              <a:gd name="connsiteY2" fmla="*/ 18990 h 584774"/>
              <a:gd name="connsiteX3" fmla="*/ 1535502 w 1820174"/>
              <a:gd name="connsiteY3" fmla="*/ 260529 h 584774"/>
              <a:gd name="connsiteX4" fmla="*/ 1449238 w 1820174"/>
              <a:gd name="connsiteY4" fmla="*/ 562454 h 584774"/>
              <a:gd name="connsiteX5" fmla="*/ 1285337 w 1820174"/>
              <a:gd name="connsiteY5" fmla="*/ 217397 h 584774"/>
              <a:gd name="connsiteX6" fmla="*/ 1112808 w 1820174"/>
              <a:gd name="connsiteY6" fmla="*/ 536575 h 584774"/>
              <a:gd name="connsiteX7" fmla="*/ 948906 w 1820174"/>
              <a:gd name="connsiteY7" fmla="*/ 441684 h 584774"/>
              <a:gd name="connsiteX8" fmla="*/ 810883 w 1820174"/>
              <a:gd name="connsiteY8" fmla="*/ 579707 h 584774"/>
              <a:gd name="connsiteX9" fmla="*/ 595223 w 1820174"/>
              <a:gd name="connsiteY9" fmla="*/ 226024 h 584774"/>
              <a:gd name="connsiteX10" fmla="*/ 414068 w 1820174"/>
              <a:gd name="connsiteY10" fmla="*/ 519322 h 584774"/>
              <a:gd name="connsiteX11" fmla="*/ 224287 w 1820174"/>
              <a:gd name="connsiteY11" fmla="*/ 122507 h 584774"/>
              <a:gd name="connsiteX12" fmla="*/ 0 w 1820174"/>
              <a:gd name="connsiteY12" fmla="*/ 545201 h 584774"/>
              <a:gd name="connsiteX13" fmla="*/ 0 w 1820174"/>
              <a:gd name="connsiteY13" fmla="*/ 545201 h 584774"/>
              <a:gd name="connsiteX0" fmla="*/ 1820174 w 1820174"/>
              <a:gd name="connsiteY0" fmla="*/ 300073 h 607065"/>
              <a:gd name="connsiteX1" fmla="*/ 1725283 w 1820174"/>
              <a:gd name="connsiteY1" fmla="*/ 67160 h 607065"/>
              <a:gd name="connsiteX2" fmla="*/ 1673525 w 1820174"/>
              <a:gd name="connsiteY2" fmla="*/ 41281 h 607065"/>
              <a:gd name="connsiteX3" fmla="*/ 1449238 w 1820174"/>
              <a:gd name="connsiteY3" fmla="*/ 584745 h 607065"/>
              <a:gd name="connsiteX4" fmla="*/ 1285337 w 1820174"/>
              <a:gd name="connsiteY4" fmla="*/ 239688 h 607065"/>
              <a:gd name="connsiteX5" fmla="*/ 1112808 w 1820174"/>
              <a:gd name="connsiteY5" fmla="*/ 558866 h 607065"/>
              <a:gd name="connsiteX6" fmla="*/ 948906 w 1820174"/>
              <a:gd name="connsiteY6" fmla="*/ 463975 h 607065"/>
              <a:gd name="connsiteX7" fmla="*/ 810883 w 1820174"/>
              <a:gd name="connsiteY7" fmla="*/ 601998 h 607065"/>
              <a:gd name="connsiteX8" fmla="*/ 595223 w 1820174"/>
              <a:gd name="connsiteY8" fmla="*/ 248315 h 607065"/>
              <a:gd name="connsiteX9" fmla="*/ 414068 w 1820174"/>
              <a:gd name="connsiteY9" fmla="*/ 541613 h 607065"/>
              <a:gd name="connsiteX10" fmla="*/ 224287 w 1820174"/>
              <a:gd name="connsiteY10" fmla="*/ 144798 h 607065"/>
              <a:gd name="connsiteX11" fmla="*/ 0 w 1820174"/>
              <a:gd name="connsiteY11" fmla="*/ 567492 h 607065"/>
              <a:gd name="connsiteX12" fmla="*/ 0 w 1820174"/>
              <a:gd name="connsiteY12" fmla="*/ 567492 h 607065"/>
              <a:gd name="connsiteX0" fmla="*/ 1820174 w 1820174"/>
              <a:gd name="connsiteY0" fmla="*/ 240546 h 547538"/>
              <a:gd name="connsiteX1" fmla="*/ 1725283 w 1820174"/>
              <a:gd name="connsiteY1" fmla="*/ 7633 h 547538"/>
              <a:gd name="connsiteX2" fmla="*/ 1449238 w 1820174"/>
              <a:gd name="connsiteY2" fmla="*/ 525218 h 547538"/>
              <a:gd name="connsiteX3" fmla="*/ 1285337 w 1820174"/>
              <a:gd name="connsiteY3" fmla="*/ 180161 h 547538"/>
              <a:gd name="connsiteX4" fmla="*/ 1112808 w 1820174"/>
              <a:gd name="connsiteY4" fmla="*/ 499339 h 547538"/>
              <a:gd name="connsiteX5" fmla="*/ 948906 w 1820174"/>
              <a:gd name="connsiteY5" fmla="*/ 404448 h 547538"/>
              <a:gd name="connsiteX6" fmla="*/ 810883 w 1820174"/>
              <a:gd name="connsiteY6" fmla="*/ 542471 h 547538"/>
              <a:gd name="connsiteX7" fmla="*/ 595223 w 1820174"/>
              <a:gd name="connsiteY7" fmla="*/ 188788 h 547538"/>
              <a:gd name="connsiteX8" fmla="*/ 414068 w 1820174"/>
              <a:gd name="connsiteY8" fmla="*/ 482086 h 547538"/>
              <a:gd name="connsiteX9" fmla="*/ 224287 w 1820174"/>
              <a:gd name="connsiteY9" fmla="*/ 85271 h 547538"/>
              <a:gd name="connsiteX10" fmla="*/ 0 w 1820174"/>
              <a:gd name="connsiteY10" fmla="*/ 507965 h 547538"/>
              <a:gd name="connsiteX11" fmla="*/ 0 w 1820174"/>
              <a:gd name="connsiteY11" fmla="*/ 507965 h 547538"/>
              <a:gd name="connsiteX0" fmla="*/ 1820174 w 1820174"/>
              <a:gd name="connsiteY0" fmla="*/ 282450 h 589442"/>
              <a:gd name="connsiteX1" fmla="*/ 1682151 w 1820174"/>
              <a:gd name="connsiteY1" fmla="*/ 6404 h 589442"/>
              <a:gd name="connsiteX2" fmla="*/ 1449238 w 1820174"/>
              <a:gd name="connsiteY2" fmla="*/ 567122 h 589442"/>
              <a:gd name="connsiteX3" fmla="*/ 1285337 w 1820174"/>
              <a:gd name="connsiteY3" fmla="*/ 222065 h 589442"/>
              <a:gd name="connsiteX4" fmla="*/ 1112808 w 1820174"/>
              <a:gd name="connsiteY4" fmla="*/ 541243 h 589442"/>
              <a:gd name="connsiteX5" fmla="*/ 948906 w 1820174"/>
              <a:gd name="connsiteY5" fmla="*/ 446352 h 589442"/>
              <a:gd name="connsiteX6" fmla="*/ 810883 w 1820174"/>
              <a:gd name="connsiteY6" fmla="*/ 584375 h 589442"/>
              <a:gd name="connsiteX7" fmla="*/ 595223 w 1820174"/>
              <a:gd name="connsiteY7" fmla="*/ 230692 h 589442"/>
              <a:gd name="connsiteX8" fmla="*/ 414068 w 1820174"/>
              <a:gd name="connsiteY8" fmla="*/ 523990 h 589442"/>
              <a:gd name="connsiteX9" fmla="*/ 224287 w 1820174"/>
              <a:gd name="connsiteY9" fmla="*/ 127175 h 589442"/>
              <a:gd name="connsiteX10" fmla="*/ 0 w 1820174"/>
              <a:gd name="connsiteY10" fmla="*/ 549869 h 589442"/>
              <a:gd name="connsiteX11" fmla="*/ 0 w 1820174"/>
              <a:gd name="connsiteY11" fmla="*/ 549869 h 589442"/>
              <a:gd name="connsiteX0" fmla="*/ 1820174 w 1820174"/>
              <a:gd name="connsiteY0" fmla="*/ 282450 h 589442"/>
              <a:gd name="connsiteX1" fmla="*/ 1682151 w 1820174"/>
              <a:gd name="connsiteY1" fmla="*/ 6404 h 589442"/>
              <a:gd name="connsiteX2" fmla="*/ 1449238 w 1820174"/>
              <a:gd name="connsiteY2" fmla="*/ 567122 h 589442"/>
              <a:gd name="connsiteX3" fmla="*/ 1285337 w 1820174"/>
              <a:gd name="connsiteY3" fmla="*/ 222065 h 589442"/>
              <a:gd name="connsiteX4" fmla="*/ 1112808 w 1820174"/>
              <a:gd name="connsiteY4" fmla="*/ 541243 h 589442"/>
              <a:gd name="connsiteX5" fmla="*/ 948906 w 1820174"/>
              <a:gd name="connsiteY5" fmla="*/ 446352 h 589442"/>
              <a:gd name="connsiteX6" fmla="*/ 810883 w 1820174"/>
              <a:gd name="connsiteY6" fmla="*/ 584375 h 589442"/>
              <a:gd name="connsiteX7" fmla="*/ 595223 w 1820174"/>
              <a:gd name="connsiteY7" fmla="*/ 230692 h 589442"/>
              <a:gd name="connsiteX8" fmla="*/ 414068 w 1820174"/>
              <a:gd name="connsiteY8" fmla="*/ 523990 h 589442"/>
              <a:gd name="connsiteX9" fmla="*/ 224287 w 1820174"/>
              <a:gd name="connsiteY9" fmla="*/ 127175 h 589442"/>
              <a:gd name="connsiteX10" fmla="*/ 0 w 1820174"/>
              <a:gd name="connsiteY10" fmla="*/ 549869 h 589442"/>
              <a:gd name="connsiteX0" fmla="*/ 1595887 w 1595887"/>
              <a:gd name="connsiteY0" fmla="*/ 282450 h 589442"/>
              <a:gd name="connsiteX1" fmla="*/ 1457864 w 1595887"/>
              <a:gd name="connsiteY1" fmla="*/ 6404 h 589442"/>
              <a:gd name="connsiteX2" fmla="*/ 1224951 w 1595887"/>
              <a:gd name="connsiteY2" fmla="*/ 567122 h 589442"/>
              <a:gd name="connsiteX3" fmla="*/ 1061050 w 1595887"/>
              <a:gd name="connsiteY3" fmla="*/ 222065 h 589442"/>
              <a:gd name="connsiteX4" fmla="*/ 888521 w 1595887"/>
              <a:gd name="connsiteY4" fmla="*/ 541243 h 589442"/>
              <a:gd name="connsiteX5" fmla="*/ 724619 w 1595887"/>
              <a:gd name="connsiteY5" fmla="*/ 446352 h 589442"/>
              <a:gd name="connsiteX6" fmla="*/ 586596 w 1595887"/>
              <a:gd name="connsiteY6" fmla="*/ 584375 h 589442"/>
              <a:gd name="connsiteX7" fmla="*/ 370936 w 1595887"/>
              <a:gd name="connsiteY7" fmla="*/ 230692 h 589442"/>
              <a:gd name="connsiteX8" fmla="*/ 189781 w 1595887"/>
              <a:gd name="connsiteY8" fmla="*/ 523990 h 589442"/>
              <a:gd name="connsiteX9" fmla="*/ 0 w 1595887"/>
              <a:gd name="connsiteY9" fmla="*/ 127175 h 589442"/>
              <a:gd name="connsiteX0" fmla="*/ 1457864 w 1457864"/>
              <a:gd name="connsiteY0" fmla="*/ 0 h 583038"/>
              <a:gd name="connsiteX1" fmla="*/ 1224951 w 1457864"/>
              <a:gd name="connsiteY1" fmla="*/ 560718 h 583038"/>
              <a:gd name="connsiteX2" fmla="*/ 1061050 w 1457864"/>
              <a:gd name="connsiteY2" fmla="*/ 215661 h 583038"/>
              <a:gd name="connsiteX3" fmla="*/ 888521 w 1457864"/>
              <a:gd name="connsiteY3" fmla="*/ 534839 h 583038"/>
              <a:gd name="connsiteX4" fmla="*/ 724619 w 1457864"/>
              <a:gd name="connsiteY4" fmla="*/ 439948 h 583038"/>
              <a:gd name="connsiteX5" fmla="*/ 586596 w 1457864"/>
              <a:gd name="connsiteY5" fmla="*/ 577971 h 583038"/>
              <a:gd name="connsiteX6" fmla="*/ 370936 w 1457864"/>
              <a:gd name="connsiteY6" fmla="*/ 224288 h 583038"/>
              <a:gd name="connsiteX7" fmla="*/ 189781 w 1457864"/>
              <a:gd name="connsiteY7" fmla="*/ 517586 h 583038"/>
              <a:gd name="connsiteX8" fmla="*/ 0 w 1457864"/>
              <a:gd name="connsiteY8" fmla="*/ 120771 h 58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7864" h="583038">
                <a:moveTo>
                  <a:pt x="1457864" y="0"/>
                </a:moveTo>
                <a:cubicBezTo>
                  <a:pt x="1396041" y="47445"/>
                  <a:pt x="1291087" y="524775"/>
                  <a:pt x="1224951" y="560718"/>
                </a:cubicBezTo>
                <a:cubicBezTo>
                  <a:pt x="1158815" y="596661"/>
                  <a:pt x="1117122" y="219974"/>
                  <a:pt x="1061050" y="215661"/>
                </a:cubicBezTo>
                <a:cubicBezTo>
                  <a:pt x="1004978" y="211348"/>
                  <a:pt x="944593" y="497458"/>
                  <a:pt x="888521" y="534839"/>
                </a:cubicBezTo>
                <a:cubicBezTo>
                  <a:pt x="832449" y="572220"/>
                  <a:pt x="774940" y="432759"/>
                  <a:pt x="724619" y="439948"/>
                </a:cubicBezTo>
                <a:cubicBezTo>
                  <a:pt x="674298" y="447137"/>
                  <a:pt x="645543" y="613914"/>
                  <a:pt x="586596" y="577971"/>
                </a:cubicBezTo>
                <a:cubicBezTo>
                  <a:pt x="527649" y="542028"/>
                  <a:pt x="437072" y="234352"/>
                  <a:pt x="370936" y="224288"/>
                </a:cubicBezTo>
                <a:cubicBezTo>
                  <a:pt x="304800" y="214224"/>
                  <a:pt x="251604" y="534839"/>
                  <a:pt x="189781" y="517586"/>
                </a:cubicBezTo>
                <a:cubicBezTo>
                  <a:pt x="127958" y="500333"/>
                  <a:pt x="69011" y="116458"/>
                  <a:pt x="0" y="120771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90237" y="337862"/>
            <a:ext cx="1447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 smtClean="0"/>
              <a:t>Fear not,</a:t>
            </a:r>
          </a:p>
          <a:p>
            <a:pPr algn="ctr"/>
            <a:r>
              <a:rPr lang="en-US" b="1" dirty="0" smtClean="0"/>
              <a:t>climate change happens naturally…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3203562" y="1992558"/>
            <a:ext cx="1457864" cy="583038"/>
          </a:xfrm>
          <a:custGeom>
            <a:avLst/>
            <a:gdLst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268083 w 1820174"/>
              <a:gd name="connsiteY7" fmla="*/ 221476 h 572853"/>
              <a:gd name="connsiteX8" fmla="*/ 1190445 w 1820174"/>
              <a:gd name="connsiteY8" fmla="*/ 255982 h 572853"/>
              <a:gd name="connsiteX9" fmla="*/ 1112808 w 1820174"/>
              <a:gd name="connsiteY9" fmla="*/ 523401 h 572853"/>
              <a:gd name="connsiteX10" fmla="*/ 923027 w 1820174"/>
              <a:gd name="connsiteY10" fmla="*/ 445763 h 572853"/>
              <a:gd name="connsiteX11" fmla="*/ 810883 w 1820174"/>
              <a:gd name="connsiteY11" fmla="*/ 566533 h 572853"/>
              <a:gd name="connsiteX12" fmla="*/ 595223 w 1820174"/>
              <a:gd name="connsiteY12" fmla="*/ 212850 h 572853"/>
              <a:gd name="connsiteX13" fmla="*/ 414068 w 1820174"/>
              <a:gd name="connsiteY13" fmla="*/ 506148 h 572853"/>
              <a:gd name="connsiteX14" fmla="*/ 224287 w 1820174"/>
              <a:gd name="connsiteY14" fmla="*/ 109333 h 572853"/>
              <a:gd name="connsiteX15" fmla="*/ 0 w 1820174"/>
              <a:gd name="connsiteY15" fmla="*/ 532027 h 572853"/>
              <a:gd name="connsiteX16" fmla="*/ 0 w 1820174"/>
              <a:gd name="connsiteY16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268083 w 1820174"/>
              <a:gd name="connsiteY7" fmla="*/ 221476 h 572853"/>
              <a:gd name="connsiteX8" fmla="*/ 1112808 w 1820174"/>
              <a:gd name="connsiteY8" fmla="*/ 523401 h 572853"/>
              <a:gd name="connsiteX9" fmla="*/ 923027 w 1820174"/>
              <a:gd name="connsiteY9" fmla="*/ 445763 h 572853"/>
              <a:gd name="connsiteX10" fmla="*/ 810883 w 1820174"/>
              <a:gd name="connsiteY10" fmla="*/ 566533 h 572853"/>
              <a:gd name="connsiteX11" fmla="*/ 595223 w 1820174"/>
              <a:gd name="connsiteY11" fmla="*/ 212850 h 572853"/>
              <a:gd name="connsiteX12" fmla="*/ 414068 w 1820174"/>
              <a:gd name="connsiteY12" fmla="*/ 506148 h 572853"/>
              <a:gd name="connsiteX13" fmla="*/ 224287 w 1820174"/>
              <a:gd name="connsiteY13" fmla="*/ 109333 h 572853"/>
              <a:gd name="connsiteX14" fmla="*/ 0 w 1820174"/>
              <a:gd name="connsiteY14" fmla="*/ 532027 h 572853"/>
              <a:gd name="connsiteX15" fmla="*/ 0 w 1820174"/>
              <a:gd name="connsiteY15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112808 w 1820174"/>
              <a:gd name="connsiteY7" fmla="*/ 523401 h 572853"/>
              <a:gd name="connsiteX8" fmla="*/ 923027 w 1820174"/>
              <a:gd name="connsiteY8" fmla="*/ 445763 h 572853"/>
              <a:gd name="connsiteX9" fmla="*/ 810883 w 1820174"/>
              <a:gd name="connsiteY9" fmla="*/ 566533 h 572853"/>
              <a:gd name="connsiteX10" fmla="*/ 595223 w 1820174"/>
              <a:gd name="connsiteY10" fmla="*/ 212850 h 572853"/>
              <a:gd name="connsiteX11" fmla="*/ 414068 w 1820174"/>
              <a:gd name="connsiteY11" fmla="*/ 506148 h 572853"/>
              <a:gd name="connsiteX12" fmla="*/ 224287 w 1820174"/>
              <a:gd name="connsiteY12" fmla="*/ 109333 h 572853"/>
              <a:gd name="connsiteX13" fmla="*/ 0 w 1820174"/>
              <a:gd name="connsiteY13" fmla="*/ 532027 h 572853"/>
              <a:gd name="connsiteX14" fmla="*/ 0 w 1820174"/>
              <a:gd name="connsiteY14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285337 w 1820174"/>
              <a:gd name="connsiteY6" fmla="*/ 204223 h 572853"/>
              <a:gd name="connsiteX7" fmla="*/ 1112808 w 1820174"/>
              <a:gd name="connsiteY7" fmla="*/ 523401 h 572853"/>
              <a:gd name="connsiteX8" fmla="*/ 923027 w 1820174"/>
              <a:gd name="connsiteY8" fmla="*/ 445763 h 572853"/>
              <a:gd name="connsiteX9" fmla="*/ 810883 w 1820174"/>
              <a:gd name="connsiteY9" fmla="*/ 566533 h 572853"/>
              <a:gd name="connsiteX10" fmla="*/ 595223 w 1820174"/>
              <a:gd name="connsiteY10" fmla="*/ 212850 h 572853"/>
              <a:gd name="connsiteX11" fmla="*/ 414068 w 1820174"/>
              <a:gd name="connsiteY11" fmla="*/ 506148 h 572853"/>
              <a:gd name="connsiteX12" fmla="*/ 224287 w 1820174"/>
              <a:gd name="connsiteY12" fmla="*/ 109333 h 572853"/>
              <a:gd name="connsiteX13" fmla="*/ 0 w 1820174"/>
              <a:gd name="connsiteY13" fmla="*/ 532027 h 572853"/>
              <a:gd name="connsiteX14" fmla="*/ 0 w 1820174"/>
              <a:gd name="connsiteY14" fmla="*/ 532027 h 572853"/>
              <a:gd name="connsiteX0" fmla="*/ 1820174 w 1820174"/>
              <a:gd name="connsiteY0" fmla="*/ 264608 h 571600"/>
              <a:gd name="connsiteX1" fmla="*/ 1725283 w 1820174"/>
              <a:gd name="connsiteY1" fmla="*/ 31695 h 571600"/>
              <a:gd name="connsiteX2" fmla="*/ 1673525 w 1820174"/>
              <a:gd name="connsiteY2" fmla="*/ 5816 h 571600"/>
              <a:gd name="connsiteX3" fmla="*/ 1621766 w 1820174"/>
              <a:gd name="connsiteY3" fmla="*/ 66201 h 571600"/>
              <a:gd name="connsiteX4" fmla="*/ 1535502 w 1820174"/>
              <a:gd name="connsiteY4" fmla="*/ 247355 h 571600"/>
              <a:gd name="connsiteX5" fmla="*/ 1449238 w 1820174"/>
              <a:gd name="connsiteY5" fmla="*/ 549280 h 571600"/>
              <a:gd name="connsiteX6" fmla="*/ 1285337 w 1820174"/>
              <a:gd name="connsiteY6" fmla="*/ 204223 h 571600"/>
              <a:gd name="connsiteX7" fmla="*/ 1112808 w 1820174"/>
              <a:gd name="connsiteY7" fmla="*/ 523401 h 571600"/>
              <a:gd name="connsiteX8" fmla="*/ 948906 w 1820174"/>
              <a:gd name="connsiteY8" fmla="*/ 428510 h 571600"/>
              <a:gd name="connsiteX9" fmla="*/ 810883 w 1820174"/>
              <a:gd name="connsiteY9" fmla="*/ 566533 h 571600"/>
              <a:gd name="connsiteX10" fmla="*/ 595223 w 1820174"/>
              <a:gd name="connsiteY10" fmla="*/ 212850 h 571600"/>
              <a:gd name="connsiteX11" fmla="*/ 414068 w 1820174"/>
              <a:gd name="connsiteY11" fmla="*/ 506148 h 571600"/>
              <a:gd name="connsiteX12" fmla="*/ 224287 w 1820174"/>
              <a:gd name="connsiteY12" fmla="*/ 109333 h 571600"/>
              <a:gd name="connsiteX13" fmla="*/ 0 w 1820174"/>
              <a:gd name="connsiteY13" fmla="*/ 532027 h 571600"/>
              <a:gd name="connsiteX14" fmla="*/ 0 w 1820174"/>
              <a:gd name="connsiteY14" fmla="*/ 532027 h 571600"/>
              <a:gd name="connsiteX0" fmla="*/ 1820174 w 1820174"/>
              <a:gd name="connsiteY0" fmla="*/ 277782 h 584774"/>
              <a:gd name="connsiteX1" fmla="*/ 1725283 w 1820174"/>
              <a:gd name="connsiteY1" fmla="*/ 44869 h 584774"/>
              <a:gd name="connsiteX2" fmla="*/ 1673525 w 1820174"/>
              <a:gd name="connsiteY2" fmla="*/ 18990 h 584774"/>
              <a:gd name="connsiteX3" fmla="*/ 1535502 w 1820174"/>
              <a:gd name="connsiteY3" fmla="*/ 260529 h 584774"/>
              <a:gd name="connsiteX4" fmla="*/ 1449238 w 1820174"/>
              <a:gd name="connsiteY4" fmla="*/ 562454 h 584774"/>
              <a:gd name="connsiteX5" fmla="*/ 1285337 w 1820174"/>
              <a:gd name="connsiteY5" fmla="*/ 217397 h 584774"/>
              <a:gd name="connsiteX6" fmla="*/ 1112808 w 1820174"/>
              <a:gd name="connsiteY6" fmla="*/ 536575 h 584774"/>
              <a:gd name="connsiteX7" fmla="*/ 948906 w 1820174"/>
              <a:gd name="connsiteY7" fmla="*/ 441684 h 584774"/>
              <a:gd name="connsiteX8" fmla="*/ 810883 w 1820174"/>
              <a:gd name="connsiteY8" fmla="*/ 579707 h 584774"/>
              <a:gd name="connsiteX9" fmla="*/ 595223 w 1820174"/>
              <a:gd name="connsiteY9" fmla="*/ 226024 h 584774"/>
              <a:gd name="connsiteX10" fmla="*/ 414068 w 1820174"/>
              <a:gd name="connsiteY10" fmla="*/ 519322 h 584774"/>
              <a:gd name="connsiteX11" fmla="*/ 224287 w 1820174"/>
              <a:gd name="connsiteY11" fmla="*/ 122507 h 584774"/>
              <a:gd name="connsiteX12" fmla="*/ 0 w 1820174"/>
              <a:gd name="connsiteY12" fmla="*/ 545201 h 584774"/>
              <a:gd name="connsiteX13" fmla="*/ 0 w 1820174"/>
              <a:gd name="connsiteY13" fmla="*/ 545201 h 584774"/>
              <a:gd name="connsiteX0" fmla="*/ 1820174 w 1820174"/>
              <a:gd name="connsiteY0" fmla="*/ 300073 h 607065"/>
              <a:gd name="connsiteX1" fmla="*/ 1725283 w 1820174"/>
              <a:gd name="connsiteY1" fmla="*/ 67160 h 607065"/>
              <a:gd name="connsiteX2" fmla="*/ 1673525 w 1820174"/>
              <a:gd name="connsiteY2" fmla="*/ 41281 h 607065"/>
              <a:gd name="connsiteX3" fmla="*/ 1449238 w 1820174"/>
              <a:gd name="connsiteY3" fmla="*/ 584745 h 607065"/>
              <a:gd name="connsiteX4" fmla="*/ 1285337 w 1820174"/>
              <a:gd name="connsiteY4" fmla="*/ 239688 h 607065"/>
              <a:gd name="connsiteX5" fmla="*/ 1112808 w 1820174"/>
              <a:gd name="connsiteY5" fmla="*/ 558866 h 607065"/>
              <a:gd name="connsiteX6" fmla="*/ 948906 w 1820174"/>
              <a:gd name="connsiteY6" fmla="*/ 463975 h 607065"/>
              <a:gd name="connsiteX7" fmla="*/ 810883 w 1820174"/>
              <a:gd name="connsiteY7" fmla="*/ 601998 h 607065"/>
              <a:gd name="connsiteX8" fmla="*/ 595223 w 1820174"/>
              <a:gd name="connsiteY8" fmla="*/ 248315 h 607065"/>
              <a:gd name="connsiteX9" fmla="*/ 414068 w 1820174"/>
              <a:gd name="connsiteY9" fmla="*/ 541613 h 607065"/>
              <a:gd name="connsiteX10" fmla="*/ 224287 w 1820174"/>
              <a:gd name="connsiteY10" fmla="*/ 144798 h 607065"/>
              <a:gd name="connsiteX11" fmla="*/ 0 w 1820174"/>
              <a:gd name="connsiteY11" fmla="*/ 567492 h 607065"/>
              <a:gd name="connsiteX12" fmla="*/ 0 w 1820174"/>
              <a:gd name="connsiteY12" fmla="*/ 567492 h 607065"/>
              <a:gd name="connsiteX0" fmla="*/ 1820174 w 1820174"/>
              <a:gd name="connsiteY0" fmla="*/ 240546 h 547538"/>
              <a:gd name="connsiteX1" fmla="*/ 1725283 w 1820174"/>
              <a:gd name="connsiteY1" fmla="*/ 7633 h 547538"/>
              <a:gd name="connsiteX2" fmla="*/ 1449238 w 1820174"/>
              <a:gd name="connsiteY2" fmla="*/ 525218 h 547538"/>
              <a:gd name="connsiteX3" fmla="*/ 1285337 w 1820174"/>
              <a:gd name="connsiteY3" fmla="*/ 180161 h 547538"/>
              <a:gd name="connsiteX4" fmla="*/ 1112808 w 1820174"/>
              <a:gd name="connsiteY4" fmla="*/ 499339 h 547538"/>
              <a:gd name="connsiteX5" fmla="*/ 948906 w 1820174"/>
              <a:gd name="connsiteY5" fmla="*/ 404448 h 547538"/>
              <a:gd name="connsiteX6" fmla="*/ 810883 w 1820174"/>
              <a:gd name="connsiteY6" fmla="*/ 542471 h 547538"/>
              <a:gd name="connsiteX7" fmla="*/ 595223 w 1820174"/>
              <a:gd name="connsiteY7" fmla="*/ 188788 h 547538"/>
              <a:gd name="connsiteX8" fmla="*/ 414068 w 1820174"/>
              <a:gd name="connsiteY8" fmla="*/ 482086 h 547538"/>
              <a:gd name="connsiteX9" fmla="*/ 224287 w 1820174"/>
              <a:gd name="connsiteY9" fmla="*/ 85271 h 547538"/>
              <a:gd name="connsiteX10" fmla="*/ 0 w 1820174"/>
              <a:gd name="connsiteY10" fmla="*/ 507965 h 547538"/>
              <a:gd name="connsiteX11" fmla="*/ 0 w 1820174"/>
              <a:gd name="connsiteY11" fmla="*/ 507965 h 547538"/>
              <a:gd name="connsiteX0" fmla="*/ 1820174 w 1820174"/>
              <a:gd name="connsiteY0" fmla="*/ 282450 h 589442"/>
              <a:gd name="connsiteX1" fmla="*/ 1682151 w 1820174"/>
              <a:gd name="connsiteY1" fmla="*/ 6404 h 589442"/>
              <a:gd name="connsiteX2" fmla="*/ 1449238 w 1820174"/>
              <a:gd name="connsiteY2" fmla="*/ 567122 h 589442"/>
              <a:gd name="connsiteX3" fmla="*/ 1285337 w 1820174"/>
              <a:gd name="connsiteY3" fmla="*/ 222065 h 589442"/>
              <a:gd name="connsiteX4" fmla="*/ 1112808 w 1820174"/>
              <a:gd name="connsiteY4" fmla="*/ 541243 h 589442"/>
              <a:gd name="connsiteX5" fmla="*/ 948906 w 1820174"/>
              <a:gd name="connsiteY5" fmla="*/ 446352 h 589442"/>
              <a:gd name="connsiteX6" fmla="*/ 810883 w 1820174"/>
              <a:gd name="connsiteY6" fmla="*/ 584375 h 589442"/>
              <a:gd name="connsiteX7" fmla="*/ 595223 w 1820174"/>
              <a:gd name="connsiteY7" fmla="*/ 230692 h 589442"/>
              <a:gd name="connsiteX8" fmla="*/ 414068 w 1820174"/>
              <a:gd name="connsiteY8" fmla="*/ 523990 h 589442"/>
              <a:gd name="connsiteX9" fmla="*/ 224287 w 1820174"/>
              <a:gd name="connsiteY9" fmla="*/ 127175 h 589442"/>
              <a:gd name="connsiteX10" fmla="*/ 0 w 1820174"/>
              <a:gd name="connsiteY10" fmla="*/ 549869 h 589442"/>
              <a:gd name="connsiteX11" fmla="*/ 0 w 1820174"/>
              <a:gd name="connsiteY11" fmla="*/ 549869 h 589442"/>
              <a:gd name="connsiteX0" fmla="*/ 1820174 w 1820174"/>
              <a:gd name="connsiteY0" fmla="*/ 282450 h 589442"/>
              <a:gd name="connsiteX1" fmla="*/ 1682151 w 1820174"/>
              <a:gd name="connsiteY1" fmla="*/ 6404 h 589442"/>
              <a:gd name="connsiteX2" fmla="*/ 1449238 w 1820174"/>
              <a:gd name="connsiteY2" fmla="*/ 567122 h 589442"/>
              <a:gd name="connsiteX3" fmla="*/ 1285337 w 1820174"/>
              <a:gd name="connsiteY3" fmla="*/ 222065 h 589442"/>
              <a:gd name="connsiteX4" fmla="*/ 1112808 w 1820174"/>
              <a:gd name="connsiteY4" fmla="*/ 541243 h 589442"/>
              <a:gd name="connsiteX5" fmla="*/ 948906 w 1820174"/>
              <a:gd name="connsiteY5" fmla="*/ 446352 h 589442"/>
              <a:gd name="connsiteX6" fmla="*/ 810883 w 1820174"/>
              <a:gd name="connsiteY6" fmla="*/ 584375 h 589442"/>
              <a:gd name="connsiteX7" fmla="*/ 595223 w 1820174"/>
              <a:gd name="connsiteY7" fmla="*/ 230692 h 589442"/>
              <a:gd name="connsiteX8" fmla="*/ 414068 w 1820174"/>
              <a:gd name="connsiteY8" fmla="*/ 523990 h 589442"/>
              <a:gd name="connsiteX9" fmla="*/ 224287 w 1820174"/>
              <a:gd name="connsiteY9" fmla="*/ 127175 h 589442"/>
              <a:gd name="connsiteX10" fmla="*/ 0 w 1820174"/>
              <a:gd name="connsiteY10" fmla="*/ 549869 h 589442"/>
              <a:gd name="connsiteX0" fmla="*/ 1595887 w 1595887"/>
              <a:gd name="connsiteY0" fmla="*/ 282450 h 589442"/>
              <a:gd name="connsiteX1" fmla="*/ 1457864 w 1595887"/>
              <a:gd name="connsiteY1" fmla="*/ 6404 h 589442"/>
              <a:gd name="connsiteX2" fmla="*/ 1224951 w 1595887"/>
              <a:gd name="connsiteY2" fmla="*/ 567122 h 589442"/>
              <a:gd name="connsiteX3" fmla="*/ 1061050 w 1595887"/>
              <a:gd name="connsiteY3" fmla="*/ 222065 h 589442"/>
              <a:gd name="connsiteX4" fmla="*/ 888521 w 1595887"/>
              <a:gd name="connsiteY4" fmla="*/ 541243 h 589442"/>
              <a:gd name="connsiteX5" fmla="*/ 724619 w 1595887"/>
              <a:gd name="connsiteY5" fmla="*/ 446352 h 589442"/>
              <a:gd name="connsiteX6" fmla="*/ 586596 w 1595887"/>
              <a:gd name="connsiteY6" fmla="*/ 584375 h 589442"/>
              <a:gd name="connsiteX7" fmla="*/ 370936 w 1595887"/>
              <a:gd name="connsiteY7" fmla="*/ 230692 h 589442"/>
              <a:gd name="connsiteX8" fmla="*/ 189781 w 1595887"/>
              <a:gd name="connsiteY8" fmla="*/ 523990 h 589442"/>
              <a:gd name="connsiteX9" fmla="*/ 0 w 1595887"/>
              <a:gd name="connsiteY9" fmla="*/ 127175 h 589442"/>
              <a:gd name="connsiteX0" fmla="*/ 1457864 w 1457864"/>
              <a:gd name="connsiteY0" fmla="*/ 0 h 583038"/>
              <a:gd name="connsiteX1" fmla="*/ 1224951 w 1457864"/>
              <a:gd name="connsiteY1" fmla="*/ 560718 h 583038"/>
              <a:gd name="connsiteX2" fmla="*/ 1061050 w 1457864"/>
              <a:gd name="connsiteY2" fmla="*/ 215661 h 583038"/>
              <a:gd name="connsiteX3" fmla="*/ 888521 w 1457864"/>
              <a:gd name="connsiteY3" fmla="*/ 534839 h 583038"/>
              <a:gd name="connsiteX4" fmla="*/ 724619 w 1457864"/>
              <a:gd name="connsiteY4" fmla="*/ 439948 h 583038"/>
              <a:gd name="connsiteX5" fmla="*/ 586596 w 1457864"/>
              <a:gd name="connsiteY5" fmla="*/ 577971 h 583038"/>
              <a:gd name="connsiteX6" fmla="*/ 370936 w 1457864"/>
              <a:gd name="connsiteY6" fmla="*/ 224288 h 583038"/>
              <a:gd name="connsiteX7" fmla="*/ 189781 w 1457864"/>
              <a:gd name="connsiteY7" fmla="*/ 517586 h 583038"/>
              <a:gd name="connsiteX8" fmla="*/ 0 w 1457864"/>
              <a:gd name="connsiteY8" fmla="*/ 120771 h 58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7864" h="583038">
                <a:moveTo>
                  <a:pt x="1457864" y="0"/>
                </a:moveTo>
                <a:cubicBezTo>
                  <a:pt x="1396041" y="47445"/>
                  <a:pt x="1291087" y="524775"/>
                  <a:pt x="1224951" y="560718"/>
                </a:cubicBezTo>
                <a:cubicBezTo>
                  <a:pt x="1158815" y="596661"/>
                  <a:pt x="1117122" y="219974"/>
                  <a:pt x="1061050" y="215661"/>
                </a:cubicBezTo>
                <a:cubicBezTo>
                  <a:pt x="1004978" y="211348"/>
                  <a:pt x="944593" y="497458"/>
                  <a:pt x="888521" y="534839"/>
                </a:cubicBezTo>
                <a:cubicBezTo>
                  <a:pt x="832449" y="572220"/>
                  <a:pt x="774940" y="432759"/>
                  <a:pt x="724619" y="439948"/>
                </a:cubicBezTo>
                <a:cubicBezTo>
                  <a:pt x="674298" y="447137"/>
                  <a:pt x="645543" y="613914"/>
                  <a:pt x="586596" y="577971"/>
                </a:cubicBezTo>
                <a:cubicBezTo>
                  <a:pt x="527649" y="542028"/>
                  <a:pt x="437072" y="234352"/>
                  <a:pt x="370936" y="224288"/>
                </a:cubicBezTo>
                <a:cubicBezTo>
                  <a:pt x="304800" y="214224"/>
                  <a:pt x="251604" y="534839"/>
                  <a:pt x="189781" y="517586"/>
                </a:cubicBezTo>
                <a:cubicBezTo>
                  <a:pt x="127958" y="500333"/>
                  <a:pt x="69011" y="116458"/>
                  <a:pt x="0" y="120771"/>
                </a:cubicBezTo>
              </a:path>
            </a:pathLst>
          </a:cu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672647" y="1948908"/>
            <a:ext cx="1457864" cy="583038"/>
          </a:xfrm>
          <a:custGeom>
            <a:avLst/>
            <a:gdLst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268083 w 1820174"/>
              <a:gd name="connsiteY7" fmla="*/ 221476 h 572853"/>
              <a:gd name="connsiteX8" fmla="*/ 1190445 w 1820174"/>
              <a:gd name="connsiteY8" fmla="*/ 255982 h 572853"/>
              <a:gd name="connsiteX9" fmla="*/ 1112808 w 1820174"/>
              <a:gd name="connsiteY9" fmla="*/ 523401 h 572853"/>
              <a:gd name="connsiteX10" fmla="*/ 923027 w 1820174"/>
              <a:gd name="connsiteY10" fmla="*/ 445763 h 572853"/>
              <a:gd name="connsiteX11" fmla="*/ 810883 w 1820174"/>
              <a:gd name="connsiteY11" fmla="*/ 566533 h 572853"/>
              <a:gd name="connsiteX12" fmla="*/ 595223 w 1820174"/>
              <a:gd name="connsiteY12" fmla="*/ 212850 h 572853"/>
              <a:gd name="connsiteX13" fmla="*/ 414068 w 1820174"/>
              <a:gd name="connsiteY13" fmla="*/ 506148 h 572853"/>
              <a:gd name="connsiteX14" fmla="*/ 224287 w 1820174"/>
              <a:gd name="connsiteY14" fmla="*/ 109333 h 572853"/>
              <a:gd name="connsiteX15" fmla="*/ 0 w 1820174"/>
              <a:gd name="connsiteY15" fmla="*/ 532027 h 572853"/>
              <a:gd name="connsiteX16" fmla="*/ 0 w 1820174"/>
              <a:gd name="connsiteY16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268083 w 1820174"/>
              <a:gd name="connsiteY7" fmla="*/ 221476 h 572853"/>
              <a:gd name="connsiteX8" fmla="*/ 1112808 w 1820174"/>
              <a:gd name="connsiteY8" fmla="*/ 523401 h 572853"/>
              <a:gd name="connsiteX9" fmla="*/ 923027 w 1820174"/>
              <a:gd name="connsiteY9" fmla="*/ 445763 h 572853"/>
              <a:gd name="connsiteX10" fmla="*/ 810883 w 1820174"/>
              <a:gd name="connsiteY10" fmla="*/ 566533 h 572853"/>
              <a:gd name="connsiteX11" fmla="*/ 595223 w 1820174"/>
              <a:gd name="connsiteY11" fmla="*/ 212850 h 572853"/>
              <a:gd name="connsiteX12" fmla="*/ 414068 w 1820174"/>
              <a:gd name="connsiteY12" fmla="*/ 506148 h 572853"/>
              <a:gd name="connsiteX13" fmla="*/ 224287 w 1820174"/>
              <a:gd name="connsiteY13" fmla="*/ 109333 h 572853"/>
              <a:gd name="connsiteX14" fmla="*/ 0 w 1820174"/>
              <a:gd name="connsiteY14" fmla="*/ 532027 h 572853"/>
              <a:gd name="connsiteX15" fmla="*/ 0 w 1820174"/>
              <a:gd name="connsiteY15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319842 w 1820174"/>
              <a:gd name="connsiteY6" fmla="*/ 204223 h 572853"/>
              <a:gd name="connsiteX7" fmla="*/ 1112808 w 1820174"/>
              <a:gd name="connsiteY7" fmla="*/ 523401 h 572853"/>
              <a:gd name="connsiteX8" fmla="*/ 923027 w 1820174"/>
              <a:gd name="connsiteY8" fmla="*/ 445763 h 572853"/>
              <a:gd name="connsiteX9" fmla="*/ 810883 w 1820174"/>
              <a:gd name="connsiteY9" fmla="*/ 566533 h 572853"/>
              <a:gd name="connsiteX10" fmla="*/ 595223 w 1820174"/>
              <a:gd name="connsiteY10" fmla="*/ 212850 h 572853"/>
              <a:gd name="connsiteX11" fmla="*/ 414068 w 1820174"/>
              <a:gd name="connsiteY11" fmla="*/ 506148 h 572853"/>
              <a:gd name="connsiteX12" fmla="*/ 224287 w 1820174"/>
              <a:gd name="connsiteY12" fmla="*/ 109333 h 572853"/>
              <a:gd name="connsiteX13" fmla="*/ 0 w 1820174"/>
              <a:gd name="connsiteY13" fmla="*/ 532027 h 572853"/>
              <a:gd name="connsiteX14" fmla="*/ 0 w 1820174"/>
              <a:gd name="connsiteY14" fmla="*/ 532027 h 572853"/>
              <a:gd name="connsiteX0" fmla="*/ 1820174 w 1820174"/>
              <a:gd name="connsiteY0" fmla="*/ 264608 h 572853"/>
              <a:gd name="connsiteX1" fmla="*/ 1725283 w 1820174"/>
              <a:gd name="connsiteY1" fmla="*/ 31695 h 572853"/>
              <a:gd name="connsiteX2" fmla="*/ 1673525 w 1820174"/>
              <a:gd name="connsiteY2" fmla="*/ 5816 h 572853"/>
              <a:gd name="connsiteX3" fmla="*/ 1621766 w 1820174"/>
              <a:gd name="connsiteY3" fmla="*/ 66201 h 572853"/>
              <a:gd name="connsiteX4" fmla="*/ 1535502 w 1820174"/>
              <a:gd name="connsiteY4" fmla="*/ 247355 h 572853"/>
              <a:gd name="connsiteX5" fmla="*/ 1449238 w 1820174"/>
              <a:gd name="connsiteY5" fmla="*/ 549280 h 572853"/>
              <a:gd name="connsiteX6" fmla="*/ 1285337 w 1820174"/>
              <a:gd name="connsiteY6" fmla="*/ 204223 h 572853"/>
              <a:gd name="connsiteX7" fmla="*/ 1112808 w 1820174"/>
              <a:gd name="connsiteY7" fmla="*/ 523401 h 572853"/>
              <a:gd name="connsiteX8" fmla="*/ 923027 w 1820174"/>
              <a:gd name="connsiteY8" fmla="*/ 445763 h 572853"/>
              <a:gd name="connsiteX9" fmla="*/ 810883 w 1820174"/>
              <a:gd name="connsiteY9" fmla="*/ 566533 h 572853"/>
              <a:gd name="connsiteX10" fmla="*/ 595223 w 1820174"/>
              <a:gd name="connsiteY10" fmla="*/ 212850 h 572853"/>
              <a:gd name="connsiteX11" fmla="*/ 414068 w 1820174"/>
              <a:gd name="connsiteY11" fmla="*/ 506148 h 572853"/>
              <a:gd name="connsiteX12" fmla="*/ 224287 w 1820174"/>
              <a:gd name="connsiteY12" fmla="*/ 109333 h 572853"/>
              <a:gd name="connsiteX13" fmla="*/ 0 w 1820174"/>
              <a:gd name="connsiteY13" fmla="*/ 532027 h 572853"/>
              <a:gd name="connsiteX14" fmla="*/ 0 w 1820174"/>
              <a:gd name="connsiteY14" fmla="*/ 532027 h 572853"/>
              <a:gd name="connsiteX0" fmla="*/ 1820174 w 1820174"/>
              <a:gd name="connsiteY0" fmla="*/ 264608 h 571600"/>
              <a:gd name="connsiteX1" fmla="*/ 1725283 w 1820174"/>
              <a:gd name="connsiteY1" fmla="*/ 31695 h 571600"/>
              <a:gd name="connsiteX2" fmla="*/ 1673525 w 1820174"/>
              <a:gd name="connsiteY2" fmla="*/ 5816 h 571600"/>
              <a:gd name="connsiteX3" fmla="*/ 1621766 w 1820174"/>
              <a:gd name="connsiteY3" fmla="*/ 66201 h 571600"/>
              <a:gd name="connsiteX4" fmla="*/ 1535502 w 1820174"/>
              <a:gd name="connsiteY4" fmla="*/ 247355 h 571600"/>
              <a:gd name="connsiteX5" fmla="*/ 1449238 w 1820174"/>
              <a:gd name="connsiteY5" fmla="*/ 549280 h 571600"/>
              <a:gd name="connsiteX6" fmla="*/ 1285337 w 1820174"/>
              <a:gd name="connsiteY6" fmla="*/ 204223 h 571600"/>
              <a:gd name="connsiteX7" fmla="*/ 1112808 w 1820174"/>
              <a:gd name="connsiteY7" fmla="*/ 523401 h 571600"/>
              <a:gd name="connsiteX8" fmla="*/ 948906 w 1820174"/>
              <a:gd name="connsiteY8" fmla="*/ 428510 h 571600"/>
              <a:gd name="connsiteX9" fmla="*/ 810883 w 1820174"/>
              <a:gd name="connsiteY9" fmla="*/ 566533 h 571600"/>
              <a:gd name="connsiteX10" fmla="*/ 595223 w 1820174"/>
              <a:gd name="connsiteY10" fmla="*/ 212850 h 571600"/>
              <a:gd name="connsiteX11" fmla="*/ 414068 w 1820174"/>
              <a:gd name="connsiteY11" fmla="*/ 506148 h 571600"/>
              <a:gd name="connsiteX12" fmla="*/ 224287 w 1820174"/>
              <a:gd name="connsiteY12" fmla="*/ 109333 h 571600"/>
              <a:gd name="connsiteX13" fmla="*/ 0 w 1820174"/>
              <a:gd name="connsiteY13" fmla="*/ 532027 h 571600"/>
              <a:gd name="connsiteX14" fmla="*/ 0 w 1820174"/>
              <a:gd name="connsiteY14" fmla="*/ 532027 h 571600"/>
              <a:gd name="connsiteX0" fmla="*/ 1820174 w 1820174"/>
              <a:gd name="connsiteY0" fmla="*/ 277782 h 584774"/>
              <a:gd name="connsiteX1" fmla="*/ 1725283 w 1820174"/>
              <a:gd name="connsiteY1" fmla="*/ 44869 h 584774"/>
              <a:gd name="connsiteX2" fmla="*/ 1673525 w 1820174"/>
              <a:gd name="connsiteY2" fmla="*/ 18990 h 584774"/>
              <a:gd name="connsiteX3" fmla="*/ 1535502 w 1820174"/>
              <a:gd name="connsiteY3" fmla="*/ 260529 h 584774"/>
              <a:gd name="connsiteX4" fmla="*/ 1449238 w 1820174"/>
              <a:gd name="connsiteY4" fmla="*/ 562454 h 584774"/>
              <a:gd name="connsiteX5" fmla="*/ 1285337 w 1820174"/>
              <a:gd name="connsiteY5" fmla="*/ 217397 h 584774"/>
              <a:gd name="connsiteX6" fmla="*/ 1112808 w 1820174"/>
              <a:gd name="connsiteY6" fmla="*/ 536575 h 584774"/>
              <a:gd name="connsiteX7" fmla="*/ 948906 w 1820174"/>
              <a:gd name="connsiteY7" fmla="*/ 441684 h 584774"/>
              <a:gd name="connsiteX8" fmla="*/ 810883 w 1820174"/>
              <a:gd name="connsiteY8" fmla="*/ 579707 h 584774"/>
              <a:gd name="connsiteX9" fmla="*/ 595223 w 1820174"/>
              <a:gd name="connsiteY9" fmla="*/ 226024 h 584774"/>
              <a:gd name="connsiteX10" fmla="*/ 414068 w 1820174"/>
              <a:gd name="connsiteY10" fmla="*/ 519322 h 584774"/>
              <a:gd name="connsiteX11" fmla="*/ 224287 w 1820174"/>
              <a:gd name="connsiteY11" fmla="*/ 122507 h 584774"/>
              <a:gd name="connsiteX12" fmla="*/ 0 w 1820174"/>
              <a:gd name="connsiteY12" fmla="*/ 545201 h 584774"/>
              <a:gd name="connsiteX13" fmla="*/ 0 w 1820174"/>
              <a:gd name="connsiteY13" fmla="*/ 545201 h 584774"/>
              <a:gd name="connsiteX0" fmla="*/ 1820174 w 1820174"/>
              <a:gd name="connsiteY0" fmla="*/ 300073 h 607065"/>
              <a:gd name="connsiteX1" fmla="*/ 1725283 w 1820174"/>
              <a:gd name="connsiteY1" fmla="*/ 67160 h 607065"/>
              <a:gd name="connsiteX2" fmla="*/ 1673525 w 1820174"/>
              <a:gd name="connsiteY2" fmla="*/ 41281 h 607065"/>
              <a:gd name="connsiteX3" fmla="*/ 1449238 w 1820174"/>
              <a:gd name="connsiteY3" fmla="*/ 584745 h 607065"/>
              <a:gd name="connsiteX4" fmla="*/ 1285337 w 1820174"/>
              <a:gd name="connsiteY4" fmla="*/ 239688 h 607065"/>
              <a:gd name="connsiteX5" fmla="*/ 1112808 w 1820174"/>
              <a:gd name="connsiteY5" fmla="*/ 558866 h 607065"/>
              <a:gd name="connsiteX6" fmla="*/ 948906 w 1820174"/>
              <a:gd name="connsiteY6" fmla="*/ 463975 h 607065"/>
              <a:gd name="connsiteX7" fmla="*/ 810883 w 1820174"/>
              <a:gd name="connsiteY7" fmla="*/ 601998 h 607065"/>
              <a:gd name="connsiteX8" fmla="*/ 595223 w 1820174"/>
              <a:gd name="connsiteY8" fmla="*/ 248315 h 607065"/>
              <a:gd name="connsiteX9" fmla="*/ 414068 w 1820174"/>
              <a:gd name="connsiteY9" fmla="*/ 541613 h 607065"/>
              <a:gd name="connsiteX10" fmla="*/ 224287 w 1820174"/>
              <a:gd name="connsiteY10" fmla="*/ 144798 h 607065"/>
              <a:gd name="connsiteX11" fmla="*/ 0 w 1820174"/>
              <a:gd name="connsiteY11" fmla="*/ 567492 h 607065"/>
              <a:gd name="connsiteX12" fmla="*/ 0 w 1820174"/>
              <a:gd name="connsiteY12" fmla="*/ 567492 h 607065"/>
              <a:gd name="connsiteX0" fmla="*/ 1820174 w 1820174"/>
              <a:gd name="connsiteY0" fmla="*/ 240546 h 547538"/>
              <a:gd name="connsiteX1" fmla="*/ 1725283 w 1820174"/>
              <a:gd name="connsiteY1" fmla="*/ 7633 h 547538"/>
              <a:gd name="connsiteX2" fmla="*/ 1449238 w 1820174"/>
              <a:gd name="connsiteY2" fmla="*/ 525218 h 547538"/>
              <a:gd name="connsiteX3" fmla="*/ 1285337 w 1820174"/>
              <a:gd name="connsiteY3" fmla="*/ 180161 h 547538"/>
              <a:gd name="connsiteX4" fmla="*/ 1112808 w 1820174"/>
              <a:gd name="connsiteY4" fmla="*/ 499339 h 547538"/>
              <a:gd name="connsiteX5" fmla="*/ 948906 w 1820174"/>
              <a:gd name="connsiteY5" fmla="*/ 404448 h 547538"/>
              <a:gd name="connsiteX6" fmla="*/ 810883 w 1820174"/>
              <a:gd name="connsiteY6" fmla="*/ 542471 h 547538"/>
              <a:gd name="connsiteX7" fmla="*/ 595223 w 1820174"/>
              <a:gd name="connsiteY7" fmla="*/ 188788 h 547538"/>
              <a:gd name="connsiteX8" fmla="*/ 414068 w 1820174"/>
              <a:gd name="connsiteY8" fmla="*/ 482086 h 547538"/>
              <a:gd name="connsiteX9" fmla="*/ 224287 w 1820174"/>
              <a:gd name="connsiteY9" fmla="*/ 85271 h 547538"/>
              <a:gd name="connsiteX10" fmla="*/ 0 w 1820174"/>
              <a:gd name="connsiteY10" fmla="*/ 507965 h 547538"/>
              <a:gd name="connsiteX11" fmla="*/ 0 w 1820174"/>
              <a:gd name="connsiteY11" fmla="*/ 507965 h 547538"/>
              <a:gd name="connsiteX0" fmla="*/ 1820174 w 1820174"/>
              <a:gd name="connsiteY0" fmla="*/ 282450 h 589442"/>
              <a:gd name="connsiteX1" fmla="*/ 1682151 w 1820174"/>
              <a:gd name="connsiteY1" fmla="*/ 6404 h 589442"/>
              <a:gd name="connsiteX2" fmla="*/ 1449238 w 1820174"/>
              <a:gd name="connsiteY2" fmla="*/ 567122 h 589442"/>
              <a:gd name="connsiteX3" fmla="*/ 1285337 w 1820174"/>
              <a:gd name="connsiteY3" fmla="*/ 222065 h 589442"/>
              <a:gd name="connsiteX4" fmla="*/ 1112808 w 1820174"/>
              <a:gd name="connsiteY4" fmla="*/ 541243 h 589442"/>
              <a:gd name="connsiteX5" fmla="*/ 948906 w 1820174"/>
              <a:gd name="connsiteY5" fmla="*/ 446352 h 589442"/>
              <a:gd name="connsiteX6" fmla="*/ 810883 w 1820174"/>
              <a:gd name="connsiteY6" fmla="*/ 584375 h 589442"/>
              <a:gd name="connsiteX7" fmla="*/ 595223 w 1820174"/>
              <a:gd name="connsiteY7" fmla="*/ 230692 h 589442"/>
              <a:gd name="connsiteX8" fmla="*/ 414068 w 1820174"/>
              <a:gd name="connsiteY8" fmla="*/ 523990 h 589442"/>
              <a:gd name="connsiteX9" fmla="*/ 224287 w 1820174"/>
              <a:gd name="connsiteY9" fmla="*/ 127175 h 589442"/>
              <a:gd name="connsiteX10" fmla="*/ 0 w 1820174"/>
              <a:gd name="connsiteY10" fmla="*/ 549869 h 589442"/>
              <a:gd name="connsiteX11" fmla="*/ 0 w 1820174"/>
              <a:gd name="connsiteY11" fmla="*/ 549869 h 589442"/>
              <a:gd name="connsiteX0" fmla="*/ 1820174 w 1820174"/>
              <a:gd name="connsiteY0" fmla="*/ 282450 h 589442"/>
              <a:gd name="connsiteX1" fmla="*/ 1682151 w 1820174"/>
              <a:gd name="connsiteY1" fmla="*/ 6404 h 589442"/>
              <a:gd name="connsiteX2" fmla="*/ 1449238 w 1820174"/>
              <a:gd name="connsiteY2" fmla="*/ 567122 h 589442"/>
              <a:gd name="connsiteX3" fmla="*/ 1285337 w 1820174"/>
              <a:gd name="connsiteY3" fmla="*/ 222065 h 589442"/>
              <a:gd name="connsiteX4" fmla="*/ 1112808 w 1820174"/>
              <a:gd name="connsiteY4" fmla="*/ 541243 h 589442"/>
              <a:gd name="connsiteX5" fmla="*/ 948906 w 1820174"/>
              <a:gd name="connsiteY5" fmla="*/ 446352 h 589442"/>
              <a:gd name="connsiteX6" fmla="*/ 810883 w 1820174"/>
              <a:gd name="connsiteY6" fmla="*/ 584375 h 589442"/>
              <a:gd name="connsiteX7" fmla="*/ 595223 w 1820174"/>
              <a:gd name="connsiteY7" fmla="*/ 230692 h 589442"/>
              <a:gd name="connsiteX8" fmla="*/ 414068 w 1820174"/>
              <a:gd name="connsiteY8" fmla="*/ 523990 h 589442"/>
              <a:gd name="connsiteX9" fmla="*/ 224287 w 1820174"/>
              <a:gd name="connsiteY9" fmla="*/ 127175 h 589442"/>
              <a:gd name="connsiteX10" fmla="*/ 0 w 1820174"/>
              <a:gd name="connsiteY10" fmla="*/ 549869 h 589442"/>
              <a:gd name="connsiteX0" fmla="*/ 1595887 w 1595887"/>
              <a:gd name="connsiteY0" fmla="*/ 282450 h 589442"/>
              <a:gd name="connsiteX1" fmla="*/ 1457864 w 1595887"/>
              <a:gd name="connsiteY1" fmla="*/ 6404 h 589442"/>
              <a:gd name="connsiteX2" fmla="*/ 1224951 w 1595887"/>
              <a:gd name="connsiteY2" fmla="*/ 567122 h 589442"/>
              <a:gd name="connsiteX3" fmla="*/ 1061050 w 1595887"/>
              <a:gd name="connsiteY3" fmla="*/ 222065 h 589442"/>
              <a:gd name="connsiteX4" fmla="*/ 888521 w 1595887"/>
              <a:gd name="connsiteY4" fmla="*/ 541243 h 589442"/>
              <a:gd name="connsiteX5" fmla="*/ 724619 w 1595887"/>
              <a:gd name="connsiteY5" fmla="*/ 446352 h 589442"/>
              <a:gd name="connsiteX6" fmla="*/ 586596 w 1595887"/>
              <a:gd name="connsiteY6" fmla="*/ 584375 h 589442"/>
              <a:gd name="connsiteX7" fmla="*/ 370936 w 1595887"/>
              <a:gd name="connsiteY7" fmla="*/ 230692 h 589442"/>
              <a:gd name="connsiteX8" fmla="*/ 189781 w 1595887"/>
              <a:gd name="connsiteY8" fmla="*/ 523990 h 589442"/>
              <a:gd name="connsiteX9" fmla="*/ 0 w 1595887"/>
              <a:gd name="connsiteY9" fmla="*/ 127175 h 589442"/>
              <a:gd name="connsiteX0" fmla="*/ 1457864 w 1457864"/>
              <a:gd name="connsiteY0" fmla="*/ 0 h 583038"/>
              <a:gd name="connsiteX1" fmla="*/ 1224951 w 1457864"/>
              <a:gd name="connsiteY1" fmla="*/ 560718 h 583038"/>
              <a:gd name="connsiteX2" fmla="*/ 1061050 w 1457864"/>
              <a:gd name="connsiteY2" fmla="*/ 215661 h 583038"/>
              <a:gd name="connsiteX3" fmla="*/ 888521 w 1457864"/>
              <a:gd name="connsiteY3" fmla="*/ 534839 h 583038"/>
              <a:gd name="connsiteX4" fmla="*/ 724619 w 1457864"/>
              <a:gd name="connsiteY4" fmla="*/ 439948 h 583038"/>
              <a:gd name="connsiteX5" fmla="*/ 586596 w 1457864"/>
              <a:gd name="connsiteY5" fmla="*/ 577971 h 583038"/>
              <a:gd name="connsiteX6" fmla="*/ 370936 w 1457864"/>
              <a:gd name="connsiteY6" fmla="*/ 224288 h 583038"/>
              <a:gd name="connsiteX7" fmla="*/ 189781 w 1457864"/>
              <a:gd name="connsiteY7" fmla="*/ 517586 h 583038"/>
              <a:gd name="connsiteX8" fmla="*/ 0 w 1457864"/>
              <a:gd name="connsiteY8" fmla="*/ 120771 h 58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7864" h="583038">
                <a:moveTo>
                  <a:pt x="1457864" y="0"/>
                </a:moveTo>
                <a:cubicBezTo>
                  <a:pt x="1396041" y="47445"/>
                  <a:pt x="1291087" y="524775"/>
                  <a:pt x="1224951" y="560718"/>
                </a:cubicBezTo>
                <a:cubicBezTo>
                  <a:pt x="1158815" y="596661"/>
                  <a:pt x="1117122" y="219974"/>
                  <a:pt x="1061050" y="215661"/>
                </a:cubicBezTo>
                <a:cubicBezTo>
                  <a:pt x="1004978" y="211348"/>
                  <a:pt x="944593" y="497458"/>
                  <a:pt x="888521" y="534839"/>
                </a:cubicBezTo>
                <a:cubicBezTo>
                  <a:pt x="832449" y="572220"/>
                  <a:pt x="774940" y="432759"/>
                  <a:pt x="724619" y="439948"/>
                </a:cubicBezTo>
                <a:cubicBezTo>
                  <a:pt x="674298" y="447137"/>
                  <a:pt x="645543" y="613914"/>
                  <a:pt x="586596" y="577971"/>
                </a:cubicBezTo>
                <a:cubicBezTo>
                  <a:pt x="527649" y="542028"/>
                  <a:pt x="437072" y="234352"/>
                  <a:pt x="370936" y="224288"/>
                </a:cubicBezTo>
                <a:cubicBezTo>
                  <a:pt x="304800" y="214224"/>
                  <a:pt x="251604" y="534839"/>
                  <a:pt x="189781" y="517586"/>
                </a:cubicBezTo>
                <a:cubicBezTo>
                  <a:pt x="127958" y="500333"/>
                  <a:pt x="69011" y="116458"/>
                  <a:pt x="0" y="120771"/>
                </a:cubicBezTo>
              </a:path>
            </a:pathLst>
          </a:cu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738037" y="2175841"/>
            <a:ext cx="4401879" cy="308351"/>
          </a:xfrm>
          <a:custGeom>
            <a:avLst/>
            <a:gdLst>
              <a:gd name="connsiteX0" fmla="*/ 4540102 w 4540102"/>
              <a:gd name="connsiteY0" fmla="*/ 0 h 552893"/>
              <a:gd name="connsiteX1" fmla="*/ 3806456 w 4540102"/>
              <a:gd name="connsiteY1" fmla="*/ 478465 h 552893"/>
              <a:gd name="connsiteX2" fmla="*/ 3072809 w 4540102"/>
              <a:gd name="connsiteY2" fmla="*/ 138223 h 552893"/>
              <a:gd name="connsiteX3" fmla="*/ 2296632 w 4540102"/>
              <a:gd name="connsiteY3" fmla="*/ 552893 h 552893"/>
              <a:gd name="connsiteX4" fmla="*/ 1594883 w 4540102"/>
              <a:gd name="connsiteY4" fmla="*/ 138223 h 552893"/>
              <a:gd name="connsiteX5" fmla="*/ 765544 w 4540102"/>
              <a:gd name="connsiteY5" fmla="*/ 499730 h 552893"/>
              <a:gd name="connsiteX6" fmla="*/ 0 w 4540102"/>
              <a:gd name="connsiteY6" fmla="*/ 138223 h 552893"/>
              <a:gd name="connsiteX0" fmla="*/ 4540102 w 4540102"/>
              <a:gd name="connsiteY0" fmla="*/ 0 h 575003"/>
              <a:gd name="connsiteX1" fmla="*/ 3795823 w 4540102"/>
              <a:gd name="connsiteY1" fmla="*/ 574158 h 575003"/>
              <a:gd name="connsiteX2" fmla="*/ 3072809 w 4540102"/>
              <a:gd name="connsiteY2" fmla="*/ 138223 h 575003"/>
              <a:gd name="connsiteX3" fmla="*/ 2296632 w 4540102"/>
              <a:gd name="connsiteY3" fmla="*/ 552893 h 575003"/>
              <a:gd name="connsiteX4" fmla="*/ 1594883 w 4540102"/>
              <a:gd name="connsiteY4" fmla="*/ 138223 h 575003"/>
              <a:gd name="connsiteX5" fmla="*/ 765544 w 4540102"/>
              <a:gd name="connsiteY5" fmla="*/ 499730 h 575003"/>
              <a:gd name="connsiteX6" fmla="*/ 0 w 4540102"/>
              <a:gd name="connsiteY6" fmla="*/ 138223 h 575003"/>
              <a:gd name="connsiteX0" fmla="*/ 4540102 w 4540102"/>
              <a:gd name="connsiteY0" fmla="*/ 0 h 578447"/>
              <a:gd name="connsiteX1" fmla="*/ 3795823 w 4540102"/>
              <a:gd name="connsiteY1" fmla="*/ 574158 h 578447"/>
              <a:gd name="connsiteX2" fmla="*/ 3072809 w 4540102"/>
              <a:gd name="connsiteY2" fmla="*/ 276447 h 578447"/>
              <a:gd name="connsiteX3" fmla="*/ 2296632 w 4540102"/>
              <a:gd name="connsiteY3" fmla="*/ 552893 h 578447"/>
              <a:gd name="connsiteX4" fmla="*/ 1594883 w 4540102"/>
              <a:gd name="connsiteY4" fmla="*/ 138223 h 578447"/>
              <a:gd name="connsiteX5" fmla="*/ 765544 w 4540102"/>
              <a:gd name="connsiteY5" fmla="*/ 499730 h 578447"/>
              <a:gd name="connsiteX6" fmla="*/ 0 w 4540102"/>
              <a:gd name="connsiteY6" fmla="*/ 138223 h 578447"/>
              <a:gd name="connsiteX0" fmla="*/ 4497572 w 4497572"/>
              <a:gd name="connsiteY0" fmla="*/ 127748 h 436099"/>
              <a:gd name="connsiteX1" fmla="*/ 3795823 w 4497572"/>
              <a:gd name="connsiteY1" fmla="*/ 436092 h 436099"/>
              <a:gd name="connsiteX2" fmla="*/ 3072809 w 4497572"/>
              <a:gd name="connsiteY2" fmla="*/ 138381 h 436099"/>
              <a:gd name="connsiteX3" fmla="*/ 2296632 w 4497572"/>
              <a:gd name="connsiteY3" fmla="*/ 414827 h 436099"/>
              <a:gd name="connsiteX4" fmla="*/ 1594883 w 4497572"/>
              <a:gd name="connsiteY4" fmla="*/ 157 h 436099"/>
              <a:gd name="connsiteX5" fmla="*/ 765544 w 4497572"/>
              <a:gd name="connsiteY5" fmla="*/ 361664 h 436099"/>
              <a:gd name="connsiteX6" fmla="*/ 0 w 4497572"/>
              <a:gd name="connsiteY6" fmla="*/ 157 h 436099"/>
              <a:gd name="connsiteX0" fmla="*/ 4497572 w 4497572"/>
              <a:gd name="connsiteY0" fmla="*/ 127591 h 435942"/>
              <a:gd name="connsiteX1" fmla="*/ 3795823 w 4497572"/>
              <a:gd name="connsiteY1" fmla="*/ 435935 h 435942"/>
              <a:gd name="connsiteX2" fmla="*/ 3072809 w 4497572"/>
              <a:gd name="connsiteY2" fmla="*/ 138224 h 435942"/>
              <a:gd name="connsiteX3" fmla="*/ 2296632 w 4497572"/>
              <a:gd name="connsiteY3" fmla="*/ 414670 h 435942"/>
              <a:gd name="connsiteX4" fmla="*/ 1594883 w 4497572"/>
              <a:gd name="connsiteY4" fmla="*/ 159489 h 435942"/>
              <a:gd name="connsiteX5" fmla="*/ 765544 w 4497572"/>
              <a:gd name="connsiteY5" fmla="*/ 361507 h 435942"/>
              <a:gd name="connsiteX6" fmla="*/ 0 w 4497572"/>
              <a:gd name="connsiteY6" fmla="*/ 0 h 435942"/>
              <a:gd name="connsiteX0" fmla="*/ 4401879 w 4401879"/>
              <a:gd name="connsiteY0" fmla="*/ 0 h 308351"/>
              <a:gd name="connsiteX1" fmla="*/ 3700130 w 4401879"/>
              <a:gd name="connsiteY1" fmla="*/ 308344 h 308351"/>
              <a:gd name="connsiteX2" fmla="*/ 2977116 w 4401879"/>
              <a:gd name="connsiteY2" fmla="*/ 10633 h 308351"/>
              <a:gd name="connsiteX3" fmla="*/ 2200939 w 4401879"/>
              <a:gd name="connsiteY3" fmla="*/ 287079 h 308351"/>
              <a:gd name="connsiteX4" fmla="*/ 1499190 w 4401879"/>
              <a:gd name="connsiteY4" fmla="*/ 31898 h 308351"/>
              <a:gd name="connsiteX5" fmla="*/ 669851 w 4401879"/>
              <a:gd name="connsiteY5" fmla="*/ 233916 h 308351"/>
              <a:gd name="connsiteX6" fmla="*/ 0 w 4401879"/>
              <a:gd name="connsiteY6" fmla="*/ 42530 h 308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1879" h="308351">
                <a:moveTo>
                  <a:pt x="4401879" y="0"/>
                </a:moveTo>
                <a:cubicBezTo>
                  <a:pt x="4157330" y="227714"/>
                  <a:pt x="3937590" y="306572"/>
                  <a:pt x="3700130" y="308344"/>
                </a:cubicBezTo>
                <a:cubicBezTo>
                  <a:pt x="3462670" y="310116"/>
                  <a:pt x="3226981" y="14177"/>
                  <a:pt x="2977116" y="10633"/>
                </a:cubicBezTo>
                <a:cubicBezTo>
                  <a:pt x="2727251" y="7089"/>
                  <a:pt x="2447260" y="283535"/>
                  <a:pt x="2200939" y="287079"/>
                </a:cubicBezTo>
                <a:cubicBezTo>
                  <a:pt x="1954618" y="290623"/>
                  <a:pt x="1754371" y="40758"/>
                  <a:pt x="1499190" y="31898"/>
                </a:cubicBezTo>
                <a:cubicBezTo>
                  <a:pt x="1244009" y="23038"/>
                  <a:pt x="919716" y="232144"/>
                  <a:pt x="669851" y="233916"/>
                </a:cubicBezTo>
                <a:cubicBezTo>
                  <a:pt x="419986" y="235688"/>
                  <a:pt x="249865" y="223283"/>
                  <a:pt x="0" y="4253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0237" y="5777023"/>
            <a:ext cx="83926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 value of 0 is a circular orbit, values between 0 and 1 form </a:t>
            </a:r>
            <a:r>
              <a:rPr lang="en-US" sz="1400" dirty="0" smtClean="0"/>
              <a:t>an </a:t>
            </a:r>
            <a:r>
              <a:rPr lang="en-US" sz="1400" dirty="0" smtClean="0">
                <a:hlinkClick r:id="rId3" tooltip="Ellipse"/>
              </a:rPr>
              <a:t>elliptical</a:t>
            </a:r>
            <a:r>
              <a:rPr lang="en-US" sz="1400" dirty="0"/>
              <a:t> </a:t>
            </a:r>
            <a:r>
              <a:rPr lang="en-US" sz="1400" dirty="0" smtClean="0"/>
              <a:t>orbit.  Earth's </a:t>
            </a:r>
            <a:r>
              <a:rPr lang="en-US" sz="1400" dirty="0"/>
              <a:t>orbit is nearly circular. </a:t>
            </a:r>
            <a:r>
              <a:rPr lang="en-US" sz="1400" dirty="0" smtClean="0"/>
              <a:t>The </a:t>
            </a:r>
            <a:r>
              <a:rPr lang="en-US" sz="1400" b="1" dirty="0" smtClean="0"/>
              <a:t>current eccentricity is </a:t>
            </a:r>
            <a:r>
              <a:rPr lang="en-US" sz="1400" dirty="0" smtClean="0"/>
              <a:t>~</a:t>
            </a:r>
            <a:r>
              <a:rPr lang="en-US" sz="1400" b="1" dirty="0" smtClean="0"/>
              <a:t>0.0167</a:t>
            </a:r>
            <a:r>
              <a:rPr lang="en-US" sz="1400" dirty="0"/>
              <a:t>; </a:t>
            </a:r>
            <a:r>
              <a:rPr lang="en-US" sz="1400" dirty="0" smtClean="0"/>
              <a:t> with a </a:t>
            </a:r>
            <a:r>
              <a:rPr lang="en-US" sz="1400" b="1" dirty="0" smtClean="0"/>
              <a:t>minimum of ~0.0034</a:t>
            </a:r>
            <a:r>
              <a:rPr lang="en-US" sz="1400" dirty="0"/>
              <a:t> to </a:t>
            </a:r>
            <a:r>
              <a:rPr lang="en-US" sz="1400" dirty="0" smtClean="0"/>
              <a:t> a </a:t>
            </a:r>
            <a:r>
              <a:rPr lang="en-US" sz="1400" b="1" dirty="0" smtClean="0"/>
              <a:t>maximum of ~0.068 </a:t>
            </a:r>
            <a:r>
              <a:rPr lang="en-US" sz="1400" dirty="0"/>
              <a:t>as a result of gravitational attractions among the </a:t>
            </a:r>
            <a:r>
              <a:rPr lang="en-US" sz="1400" dirty="0" smtClean="0"/>
              <a:t>planets (most notably Jupiter and Saturn).</a:t>
            </a:r>
            <a:endParaRPr lang="en-US" sz="14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219200" y="1917009"/>
            <a:ext cx="7086600" cy="43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219365" y="2515532"/>
            <a:ext cx="7086600" cy="43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435184" y="233001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/>
              <a:t>0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8417247" y="1732343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/>
              <a:t>0.07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719419" y="5001214"/>
            <a:ext cx="11081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dirty="0" smtClean="0"/>
              <a:t>Wisconsinan</a:t>
            </a:r>
            <a:endParaRPr lang="en-US" sz="1400" dirty="0"/>
          </a:p>
        </p:txBody>
      </p:sp>
      <p:sp>
        <p:nvSpPr>
          <p:cNvPr id="25" name="Left Arrow 24"/>
          <p:cNvSpPr/>
          <p:nvPr/>
        </p:nvSpPr>
        <p:spPr>
          <a:xfrm rot="5400000">
            <a:off x="2450543" y="4745510"/>
            <a:ext cx="262444" cy="178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556537" y="5197036"/>
            <a:ext cx="8370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dirty="0" smtClean="0"/>
              <a:t>Illinoisan</a:t>
            </a:r>
            <a:endParaRPr lang="en-US" sz="1400" dirty="0"/>
          </a:p>
        </p:txBody>
      </p:sp>
      <p:sp>
        <p:nvSpPr>
          <p:cNvPr id="34" name="Left Arrow 33"/>
          <p:cNvSpPr/>
          <p:nvPr/>
        </p:nvSpPr>
        <p:spPr>
          <a:xfrm rot="5400000">
            <a:off x="2902737" y="4912611"/>
            <a:ext cx="216895" cy="178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893805" y="5462725"/>
            <a:ext cx="1136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dirty="0" smtClean="0"/>
              <a:t>Pre-Illinoisan</a:t>
            </a:r>
            <a:endParaRPr lang="en-US" sz="1400" dirty="0"/>
          </a:p>
        </p:txBody>
      </p:sp>
      <p:sp>
        <p:nvSpPr>
          <p:cNvPr id="38" name="Left Arrow 37"/>
          <p:cNvSpPr/>
          <p:nvPr/>
        </p:nvSpPr>
        <p:spPr>
          <a:xfrm rot="5400000">
            <a:off x="3299696" y="5048622"/>
            <a:ext cx="216895" cy="178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249984" y="4922930"/>
            <a:ext cx="25892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solar insolation increases with higher eccentricity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5302101" y="306569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5793299" y="304800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086600" y="6467102"/>
            <a:ext cx="15905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 smtClean="0">
                <a:solidFill>
                  <a:schemeClr val="bg1">
                    <a:lumMod val="85000"/>
                  </a:schemeClr>
                </a:solidFill>
              </a:rPr>
              <a:t>GC Herman TCNJ 2015</a:t>
            </a:r>
            <a:endParaRPr lang="en-US" sz="1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6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1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8230</TotalTime>
  <Words>192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DEP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Gherman</dc:creator>
  <cp:lastModifiedBy>Gcherman</cp:lastModifiedBy>
  <cp:revision>154</cp:revision>
  <cp:lastPrinted>2015-03-24T17:18:10Z</cp:lastPrinted>
  <dcterms:created xsi:type="dcterms:W3CDTF">2015-03-10T13:36:36Z</dcterms:created>
  <dcterms:modified xsi:type="dcterms:W3CDTF">2015-04-09T02:50:30Z</dcterms:modified>
</cp:coreProperties>
</file>